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58" r:id="rId4"/>
  </p:sldMasterIdLst>
  <p:notesMasterIdLst>
    <p:notesMasterId r:id="rId22"/>
  </p:notesMasterIdLst>
  <p:sldIdLst>
    <p:sldId id="409" r:id="rId5"/>
    <p:sldId id="262" r:id="rId6"/>
    <p:sldId id="263" r:id="rId7"/>
    <p:sldId id="345" r:id="rId8"/>
    <p:sldId id="311" r:id="rId9"/>
    <p:sldId id="406" r:id="rId10"/>
    <p:sldId id="366" r:id="rId11"/>
    <p:sldId id="367" r:id="rId12"/>
    <p:sldId id="330" r:id="rId13"/>
    <p:sldId id="407" r:id="rId14"/>
    <p:sldId id="331" r:id="rId15"/>
    <p:sldId id="372" r:id="rId16"/>
    <p:sldId id="405" r:id="rId17"/>
    <p:sldId id="408" r:id="rId18"/>
    <p:sldId id="374" r:id="rId19"/>
    <p:sldId id="375" r:id="rId20"/>
    <p:sldId id="376" r:id="rId21"/>
  </p:sldIdLst>
  <p:sldSz cx="11963400" cy="672941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etaPlusLF" charset="0"/>
        <a:ea typeface="+mn-ea"/>
        <a:cs typeface="MetaPlusLF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etaPlusLF" charset="0"/>
        <a:ea typeface="+mn-ea"/>
        <a:cs typeface="MetaPlusLF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etaPlusLF" charset="0"/>
        <a:ea typeface="+mn-ea"/>
        <a:cs typeface="MetaPlusLF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etaPlusLF" charset="0"/>
        <a:ea typeface="+mn-ea"/>
        <a:cs typeface="MetaPlusLF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etaPlusLF" charset="0"/>
        <a:ea typeface="+mn-ea"/>
        <a:cs typeface="MetaPlusLF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etaPlusLF" charset="0"/>
        <a:ea typeface="+mn-ea"/>
        <a:cs typeface="MetaPlusLF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etaPlusLF" charset="0"/>
        <a:ea typeface="+mn-ea"/>
        <a:cs typeface="MetaPlusLF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etaPlusLF" charset="0"/>
        <a:ea typeface="+mn-ea"/>
        <a:cs typeface="MetaPlusLF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etaPlusLF" charset="0"/>
        <a:ea typeface="+mn-ea"/>
        <a:cs typeface="MetaPlusLF" charset="0"/>
      </a:defRPr>
    </a:lvl9pPr>
  </p:defaultTextStyle>
  <p:extLst>
    <p:ext uri="{EFAFB233-063F-42B5-8137-9DF3F51BA10A}">
      <p15:sldGuideLst xmlns:p15="http://schemas.microsoft.com/office/powerpoint/2012/main">
        <p15:guide id="1" pos="3768">
          <p15:clr>
            <a:srgbClr val="A4A3A4"/>
          </p15:clr>
        </p15:guide>
        <p15:guide id="2" orient="horz" pos="28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0C6"/>
    <a:srgbClr val="A0D3F6"/>
    <a:srgbClr val="00B0F0"/>
    <a:srgbClr val="138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2" y="77"/>
      </p:cViewPr>
      <p:guideLst>
        <p:guide pos="3768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7CDA4-9C75-4E10-82EF-BE7CF49D1031}" type="datetimeFigureOut">
              <a:rPr lang="fr-CA" smtClean="0"/>
              <a:t>2020-10-20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B65A-DBF8-450B-9287-939EC8E21AE0}" type="slidenum">
              <a:rPr lang="fr-CA" smtClean="0"/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591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2267" y="2068513"/>
            <a:ext cx="11460041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681" y="6368230"/>
            <a:ext cx="11460166" cy="11765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000"/>
            </a:lvl1pPr>
          </a:lstStyle>
          <a:p>
            <a:pPr lvl="0"/>
            <a:r>
              <a:rPr lang="de-DE" sz="1000" dirty="0"/>
              <a:t>Source</a:t>
            </a:r>
            <a:endParaRPr lang="de-DE" dirty="0"/>
          </a:p>
        </p:txBody>
      </p:sp>
      <p:sp>
        <p:nvSpPr>
          <p:cNvPr id="9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FB4B6-090C-40A5-87F1-B80C32B4C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000" y="1566000"/>
            <a:ext cx="11458800" cy="356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defRPr lang="en-GB" baseline="0"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2100"/>
              </a:lnSpc>
              <a:spcBef>
                <a:spcPct val="20000"/>
              </a:spcBef>
              <a:buFont typeface="MetaPlusLF" pitchFamily="2" charset="0"/>
              <a:buNone/>
            </a:pPr>
            <a:r>
              <a:rPr lang="en-US" dirty="0"/>
              <a:t>Click to add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0" y="1565275"/>
            <a:ext cx="119634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251092" y="1"/>
            <a:ext cx="0" cy="672941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0" y="2068513"/>
            <a:ext cx="119634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>
            <a:off x="0" y="2500313"/>
            <a:ext cx="119634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0" y="6439270"/>
            <a:ext cx="11963400" cy="0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/>
          <p:cNvCxnSpPr/>
          <p:nvPr/>
        </p:nvCxnSpPr>
        <p:spPr>
          <a:xfrm>
            <a:off x="11712308" y="1"/>
            <a:ext cx="0" cy="6729413"/>
          </a:xfrm>
          <a:prstGeom prst="line">
            <a:avLst/>
          </a:prstGeom>
          <a:ln w="63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9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30240" y="2305447"/>
            <a:ext cx="11304997" cy="4168497"/>
          </a:xfrm>
          <a:prstGeom prst="rect">
            <a:avLst/>
          </a:prstGeom>
        </p:spPr>
        <p:txBody>
          <a:bodyPr lIns="0" tIns="0" rIns="36000" bIns="36000"/>
          <a:lstStyle>
            <a:lvl1pPr marL="0" indent="0">
              <a:lnSpc>
                <a:spcPts val="1864"/>
              </a:lnSpc>
              <a:buNone/>
              <a:defRPr sz="1570">
                <a:latin typeface="MetaPlusLF" panose="02000503060000020004" pitchFamily="2" charset="-70"/>
              </a:defRPr>
            </a:lvl1pPr>
            <a:lvl2pPr>
              <a:lnSpc>
                <a:spcPts val="1864"/>
              </a:lnSpc>
              <a:defRPr sz="1570">
                <a:latin typeface="MetaPlusLF" panose="02000503060000020004" pitchFamily="2" charset="-70"/>
              </a:defRPr>
            </a:lvl2pPr>
            <a:lvl3pPr>
              <a:lnSpc>
                <a:spcPts val="1864"/>
              </a:lnSpc>
              <a:defRPr sz="1570">
                <a:latin typeface="MetaPlusLF" panose="02000503060000020004" pitchFamily="2" charset="-70"/>
              </a:defRPr>
            </a:lvl3pPr>
            <a:lvl4pPr>
              <a:lnSpc>
                <a:spcPts val="1864"/>
              </a:lnSpc>
              <a:defRPr sz="1570">
                <a:latin typeface="MetaPlusLF" panose="02000503060000020004" pitchFamily="2" charset="-70"/>
              </a:defRPr>
            </a:lvl4pPr>
            <a:lvl5pPr>
              <a:lnSpc>
                <a:spcPts val="1864"/>
              </a:lnSpc>
              <a:defRPr sz="1570">
                <a:latin typeface="MetaPlusLF" panose="02000503060000020004" pitchFamily="2" charset="-7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9699" y="1422212"/>
            <a:ext cx="11305537" cy="3441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61" b="1" baseline="0">
                <a:latin typeface="MetaPlusLF" panose="02000503060000020004" pitchFamily="2" charset="-70"/>
              </a:defRPr>
            </a:lvl1pPr>
          </a:lstStyle>
          <a:p>
            <a:pPr lvl="0"/>
            <a:r>
              <a:rPr lang="de-DE" dirty="0"/>
              <a:t>Click to add title</a:t>
            </a: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9699" y="1951842"/>
            <a:ext cx="11305537" cy="350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70" b="1" u="none">
                <a:latin typeface="MetaPlusLF" panose="02000503060000020004" pitchFamily="2" charset="-70"/>
              </a:defRPr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518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A00CC-4E48-48D3-8217-A8248E94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8D6C5FE-E0CA-4C22-91F5-C685139960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267" y="2068513"/>
            <a:ext cx="11460041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2BEA4E-8BA6-45AD-BBCD-02E95215F5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2413" y="2500313"/>
            <a:ext cx="11458575" cy="3978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94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2681" y="6368230"/>
            <a:ext cx="11460166" cy="10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de-DE" sz="1000" dirty="0"/>
              <a:t>Source</a:t>
            </a:r>
            <a:endParaRPr lang="de-DE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67BA6-9D8F-4952-8B06-E99F049E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6E1DC-81FE-420E-8643-CF372DBFFE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2000" y="2500312"/>
            <a:ext cx="11458800" cy="381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3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268" y="2502000"/>
            <a:ext cx="5601600" cy="3978000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1pPr>
            <a:lvl2pPr>
              <a:lnSpc>
                <a:spcPct val="110000"/>
              </a:lnSpc>
              <a:spcBef>
                <a:spcPts val="500"/>
              </a:spcBef>
              <a:defRPr sz="1600"/>
            </a:lvl2pPr>
            <a:lvl3pPr>
              <a:lnSpc>
                <a:spcPct val="110000"/>
              </a:lnSpc>
              <a:spcBef>
                <a:spcPts val="500"/>
              </a:spcBef>
              <a:defRPr sz="1600"/>
            </a:lvl3pPr>
            <a:lvl4pPr>
              <a:lnSpc>
                <a:spcPct val="110000"/>
              </a:lnSpc>
              <a:spcBef>
                <a:spcPts val="500"/>
              </a:spcBef>
              <a:defRPr sz="1600"/>
            </a:lvl4pPr>
            <a:lvl5pPr>
              <a:lnSpc>
                <a:spcPct val="110000"/>
              </a:lnSpc>
              <a:spcBef>
                <a:spcPts val="5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6109200" y="2502001"/>
            <a:ext cx="56016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5B999-B07E-43FD-86F3-C1A00B05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64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268" y="2500313"/>
            <a:ext cx="5585930" cy="3997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6101278" y="2500314"/>
            <a:ext cx="5610799" cy="39973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2267" y="2068513"/>
            <a:ext cx="56016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 baseline="0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09200" y="2068513"/>
            <a:ext cx="56016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1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E4E21-F076-4F99-90AF-DDC43EF1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2268" y="2502000"/>
            <a:ext cx="37008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8010000" y="2502001"/>
            <a:ext cx="37008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6" name="Inhaltsplatzhalter 3"/>
          <p:cNvSpPr>
            <a:spLocks noGrp="1"/>
          </p:cNvSpPr>
          <p:nvPr>
            <p:ph sz="half" idx="15"/>
          </p:nvPr>
        </p:nvSpPr>
        <p:spPr>
          <a:xfrm>
            <a:off x="4132800" y="2502001"/>
            <a:ext cx="37008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de-DE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52267" y="2070000"/>
            <a:ext cx="37008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132800" y="2070000"/>
            <a:ext cx="37008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010000" y="2070000"/>
            <a:ext cx="37008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u="none"/>
            </a:lvl1pPr>
          </a:lstStyle>
          <a:p>
            <a:pPr lvl="0"/>
            <a:r>
              <a:rPr lang="de-DE" dirty="0"/>
              <a:t>Click to add subtitle</a:t>
            </a:r>
          </a:p>
        </p:txBody>
      </p:sp>
      <p:sp>
        <p:nvSpPr>
          <p:cNvPr id="1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1195E-502B-4BC1-B0F4-D11228DF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985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/>
          <p:cNvSpPr>
            <a:spLocks noGrp="1"/>
          </p:cNvSpPr>
          <p:nvPr>
            <p:ph type="media" sz="quarter" idx="13"/>
          </p:nvPr>
        </p:nvSpPr>
        <p:spPr>
          <a:xfrm>
            <a:off x="252266" y="2068511"/>
            <a:ext cx="11460041" cy="441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GB" dirty="0"/>
            </a:lvl1pPr>
          </a:lstStyle>
          <a:p>
            <a:pPr marL="0" lvl="0" indent="0">
              <a:buNone/>
            </a:pPr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A485D-7F74-4A53-A82F-898502BA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7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F7B03-3E7E-4038-88CA-385446BC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6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9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ESTO_ERSTELLT" hidden="1"/>
          <p:cNvSpPr txBox="1"/>
          <p:nvPr/>
        </p:nvSpPr>
        <p:spPr>
          <a:xfrm>
            <a:off x="6197830" y="6605588"/>
            <a:ext cx="942388" cy="87312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19" name="FESTO_GEAENDERT" hidden="1"/>
          <p:cNvSpPr txBox="1"/>
          <p:nvPr/>
        </p:nvSpPr>
        <p:spPr>
          <a:xfrm>
            <a:off x="7211731" y="6605588"/>
            <a:ext cx="1883187" cy="87312"/>
          </a:xfrm>
          <a:prstGeom prst="rect">
            <a:avLst/>
          </a:prstGeom>
          <a:noFill/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0" name="FESTO_STATUS" hidden="1"/>
          <p:cNvSpPr txBox="1"/>
          <p:nvPr/>
        </p:nvSpPr>
        <p:spPr>
          <a:xfrm>
            <a:off x="9271317" y="6605589"/>
            <a:ext cx="119190" cy="16927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1" name="FESTO_STATUS1" hidden="1"/>
          <p:cNvSpPr txBox="1"/>
          <p:nvPr/>
        </p:nvSpPr>
        <p:spPr>
          <a:xfrm>
            <a:off x="9387329" y="6605588"/>
            <a:ext cx="802539" cy="87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2" name="FESTO_VERTRAULICH" hidden="1"/>
          <p:cNvSpPr txBox="1"/>
          <p:nvPr/>
        </p:nvSpPr>
        <p:spPr>
          <a:xfrm>
            <a:off x="10318592" y="6605589"/>
            <a:ext cx="117600" cy="1692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sp>
        <p:nvSpPr>
          <p:cNvPr id="23" name="FESTO_VERTRAULICH1" hidden="1"/>
          <p:cNvSpPr txBox="1"/>
          <p:nvPr/>
        </p:nvSpPr>
        <p:spPr>
          <a:xfrm>
            <a:off x="10434602" y="6605588"/>
            <a:ext cx="802540" cy="873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lIns="3600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00">
              <a:latin typeface="MetaPlusLF" pitchFamily="2" charset="0"/>
              <a:cs typeface="+mn-cs"/>
            </a:endParaRPr>
          </a:p>
        </p:txBody>
      </p:sp>
      <p:cxnSp>
        <p:nvCxnSpPr>
          <p:cNvPr id="33" name="Gerade Verbindung 7"/>
          <p:cNvCxnSpPr/>
          <p:nvPr/>
        </p:nvCxnSpPr>
        <p:spPr>
          <a:xfrm flipV="1">
            <a:off x="250981" y="6530400"/>
            <a:ext cx="114613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7"/>
          <p:cNvCxnSpPr/>
          <p:nvPr/>
        </p:nvCxnSpPr>
        <p:spPr>
          <a:xfrm flipV="1">
            <a:off x="250396" y="1276474"/>
            <a:ext cx="1146191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  <a:latin typeface="MetaPlusLF" panose="02000503060000020004" pitchFamily="2" charset="-70"/>
              </a:defRPr>
            </a:lvl1pPr>
          </a:lstStyle>
          <a:p>
            <a:fld id="{EA182149-5FEE-46AB-9490-B3CD4011A729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ESTO_NAME"/>
          <p:cNvSpPr txBox="1"/>
          <p:nvPr>
            <p:custDataLst>
              <p:tags r:id="rId13"/>
            </p:custDataLst>
          </p:nvPr>
        </p:nvSpPr>
        <p:spPr>
          <a:xfrm>
            <a:off x="252000" y="6566400"/>
            <a:ext cx="1857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00" baseline="0" dirty="0">
                <a:latin typeface="+mn-lt"/>
              </a:rPr>
              <a:t> </a:t>
            </a:r>
            <a:endParaRPr lang="de-DE" sz="700" dirty="0">
              <a:latin typeface="+mn-lt"/>
            </a:endParaRPr>
          </a:p>
        </p:txBody>
      </p:sp>
      <p:sp>
        <p:nvSpPr>
          <p:cNvPr id="25" name="FESTO_TITEL"/>
          <p:cNvSpPr txBox="1"/>
          <p:nvPr>
            <p:custDataLst>
              <p:tags r:id="rId14"/>
            </p:custDataLst>
          </p:nvPr>
        </p:nvSpPr>
        <p:spPr>
          <a:xfrm>
            <a:off x="2161221" y="6566400"/>
            <a:ext cx="38196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700" kern="1200">
              <a:solidFill>
                <a:schemeClr val="tx1"/>
              </a:solidFill>
              <a:latin typeface="MetaPlusLF" pitchFamily="34" charset="0"/>
              <a:ea typeface="+mn-ea"/>
              <a:cs typeface="+mn-cs"/>
            </a:endParaRPr>
          </a:p>
        </p:txBody>
      </p:sp>
      <p:sp>
        <p:nvSpPr>
          <p:cNvPr id="26" name="FESTO_ERSTELLT"/>
          <p:cNvSpPr txBox="1"/>
          <p:nvPr>
            <p:custDataLst>
              <p:tags r:id="rId15"/>
            </p:custDataLst>
          </p:nvPr>
        </p:nvSpPr>
        <p:spPr>
          <a:xfrm>
            <a:off x="6102000" y="6566400"/>
            <a:ext cx="12600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e-DE" sz="700" dirty="0">
              <a:latin typeface="+mn-lt"/>
            </a:endParaRPr>
          </a:p>
        </p:txBody>
      </p:sp>
      <p:sp>
        <p:nvSpPr>
          <p:cNvPr id="28" name="FESTO_GEAENDERT"/>
          <p:cNvSpPr txBox="1"/>
          <p:nvPr>
            <p:custDataLst>
              <p:tags r:id="rId16"/>
            </p:custDataLst>
          </p:nvPr>
        </p:nvSpPr>
        <p:spPr>
          <a:xfrm>
            <a:off x="7434000" y="6566400"/>
            <a:ext cx="12600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e-DE" sz="700" dirty="0">
              <a:latin typeface="+mn-lt"/>
            </a:endParaRPr>
          </a:p>
        </p:txBody>
      </p:sp>
      <p:sp>
        <p:nvSpPr>
          <p:cNvPr id="29" name="FESTO_STATUS1"/>
          <p:cNvSpPr txBox="1"/>
          <p:nvPr>
            <p:custDataLst>
              <p:tags r:id="rId17"/>
            </p:custDataLst>
          </p:nvPr>
        </p:nvSpPr>
        <p:spPr>
          <a:xfrm>
            <a:off x="8766000" y="6566400"/>
            <a:ext cx="12600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e-DE" sz="700" dirty="0">
              <a:latin typeface="+mn-lt"/>
            </a:endParaRPr>
          </a:p>
        </p:txBody>
      </p:sp>
      <p:sp>
        <p:nvSpPr>
          <p:cNvPr id="30" name="FESTO_VERTRAULICH1"/>
          <p:cNvSpPr txBox="1"/>
          <p:nvPr>
            <p:custDataLst>
              <p:tags r:id="rId18"/>
            </p:custDataLst>
          </p:nvPr>
        </p:nvSpPr>
        <p:spPr>
          <a:xfrm>
            <a:off x="10094400" y="6566400"/>
            <a:ext cx="1260000" cy="12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de-DE" sz="700" dirty="0">
              <a:latin typeface="+mn-lt"/>
            </a:endParaRPr>
          </a:p>
        </p:txBody>
      </p:sp>
      <p:pic>
        <p:nvPicPr>
          <p:cNvPr id="24" name="Grafik 8">
            <a:extLst>
              <a:ext uri="{FF2B5EF4-FFF2-40B4-BE49-F238E27FC236}">
                <a16:creationId xmlns:a16="http://schemas.microsoft.com/office/drawing/2014/main" id="{D42C7BD9-7A8D-421E-AFC0-D7AEF5D0787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66705" y="1000800"/>
            <a:ext cx="747136" cy="1368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88807-16F6-4161-A8B7-864B2F19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566000"/>
            <a:ext cx="11458800" cy="3564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B9E07-4336-4A1F-B705-5E6B29114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000" y="2500313"/>
            <a:ext cx="11458800" cy="397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94" r:id="rId3"/>
    <p:sldLayoutId id="2147483684" r:id="rId4"/>
    <p:sldLayoutId id="2147483663" r:id="rId5"/>
    <p:sldLayoutId id="2147483692" r:id="rId6"/>
    <p:sldLayoutId id="2147483695" r:id="rId7"/>
    <p:sldLayoutId id="2147483679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MetaPlusLF" pitchFamily="2" charset="0"/>
        </a:defRPr>
      </a:lvl9pPr>
    </p:titleStyle>
    <p:bodyStyle>
      <a:lvl1pPr marL="180000" indent="-1800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rtl="0" eaLnBrk="1" fontAlgn="base" hangingPunct="1">
        <a:lnSpc>
          <a:spcPct val="11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orient="horz" pos="4058">
          <p15:clr>
            <a:srgbClr val="F26B43"/>
          </p15:clr>
        </p15:guide>
        <p15:guide id="11" orient="horz" pos="986">
          <p15:clr>
            <a:srgbClr val="F26B43"/>
          </p15:clr>
        </p15:guide>
        <p15:guide id="12" orient="horz" pos="1303">
          <p15:clr>
            <a:srgbClr val="F26B43"/>
          </p15:clr>
        </p15:guide>
        <p15:guide id="14" orient="horz" pos="1575">
          <p15:clr>
            <a:srgbClr val="F26B43"/>
          </p15:clr>
        </p15:guide>
        <p15:guide id="25" pos="7376">
          <p15:clr>
            <a:srgbClr val="F26B43"/>
          </p15:clr>
        </p15:guide>
        <p15:guide id="26" pos="1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7EEE9-2FE6-499C-9140-2BEE4B2D85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81481" y="2500313"/>
            <a:ext cx="3727503" cy="3997324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D11DF2-22A0-4CEC-A546-52F9C98C532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01278" y="2500314"/>
            <a:ext cx="5610799" cy="3997325"/>
          </a:xfrm>
        </p:spPr>
        <p:txBody>
          <a:bodyPr/>
          <a:lstStyle/>
          <a:p>
            <a:r>
              <a:rPr lang="en-US" dirty="0"/>
              <a:t>Compact </a:t>
            </a:r>
            <a:r>
              <a:rPr lang="en-US" dirty="0" err="1"/>
              <a:t>werkstation</a:t>
            </a:r>
            <a:r>
              <a:rPr lang="en-US" dirty="0"/>
              <a:t> met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verplaatsbaar</a:t>
            </a:r>
            <a:r>
              <a:rPr lang="en-US" dirty="0"/>
              <a:t> </a:t>
            </a:r>
            <a:r>
              <a:rPr lang="en-US" dirty="0" err="1"/>
              <a:t>zonnepaneel</a:t>
            </a:r>
            <a:endParaRPr lang="en-US" dirty="0"/>
          </a:p>
          <a:p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lesmateriaal</a:t>
            </a:r>
            <a:r>
              <a:rPr lang="en-US" dirty="0"/>
              <a:t> met 7 </a:t>
            </a:r>
            <a:r>
              <a:rPr lang="en-US" dirty="0" err="1"/>
              <a:t>opdrachten</a:t>
            </a:r>
            <a:r>
              <a:rPr lang="en-US" dirty="0"/>
              <a:t>. </a:t>
            </a:r>
            <a:r>
              <a:rPr lang="en-US" dirty="0" err="1"/>
              <a:t>Lesduur</a:t>
            </a:r>
            <a:r>
              <a:rPr lang="en-US" dirty="0"/>
              <a:t> 2-3 </a:t>
            </a:r>
            <a:r>
              <a:rPr lang="en-US" dirty="0" err="1"/>
              <a:t>uur</a:t>
            </a:r>
            <a:r>
              <a:rPr lang="en-US" dirty="0"/>
              <a:t> per </a:t>
            </a:r>
            <a:r>
              <a:rPr lang="en-US" dirty="0" err="1"/>
              <a:t>opdracht</a:t>
            </a:r>
            <a:r>
              <a:rPr lang="en-US" dirty="0"/>
              <a:t>.</a:t>
            </a:r>
          </a:p>
          <a:p>
            <a:r>
              <a:rPr lang="en-US" dirty="0" err="1"/>
              <a:t>Alle</a:t>
            </a:r>
            <a:r>
              <a:rPr lang="en-US" dirty="0"/>
              <a:t> in- en outs m.b.t. het </a:t>
            </a:r>
            <a:r>
              <a:rPr lang="en-US" dirty="0" err="1"/>
              <a:t>gedrag</a:t>
            </a:r>
            <a:r>
              <a:rPr lang="en-US" dirty="0"/>
              <a:t> en </a:t>
            </a:r>
            <a:r>
              <a:rPr lang="en-US" dirty="0" err="1"/>
              <a:t>opbrengst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zonnepaneel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behandeld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opdrachten</a:t>
            </a:r>
            <a:r>
              <a:rPr lang="en-US" dirty="0"/>
              <a:t>.</a:t>
            </a:r>
          </a:p>
          <a:p>
            <a:r>
              <a:rPr lang="en-US" dirty="0"/>
              <a:t>De </a:t>
            </a:r>
            <a:r>
              <a:rPr lang="en-US" dirty="0" err="1"/>
              <a:t>zon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gesimmuleerd</a:t>
            </a:r>
            <a:r>
              <a:rPr lang="en-US" dirty="0"/>
              <a:t> </a:t>
            </a:r>
            <a:r>
              <a:rPr lang="en-US" dirty="0" err="1"/>
              <a:t>d.m.v.</a:t>
            </a:r>
            <a:r>
              <a:rPr lang="en-US" dirty="0"/>
              <a:t> </a:t>
            </a:r>
            <a:r>
              <a:rPr lang="en-US" dirty="0" err="1"/>
              <a:t>slechts</a:t>
            </a:r>
            <a:r>
              <a:rPr lang="en-US" dirty="0"/>
              <a:t> 1 </a:t>
            </a:r>
            <a:r>
              <a:rPr lang="en-US" dirty="0" err="1"/>
              <a:t>bouwlamp</a:t>
            </a:r>
            <a:r>
              <a:rPr lang="en-US" dirty="0"/>
              <a:t> van 500 Watt.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69E255C-18D0-413E-AE39-3E4B52D2E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267" y="2068513"/>
            <a:ext cx="5601600" cy="288000"/>
          </a:xfrm>
        </p:spPr>
        <p:txBody>
          <a:bodyPr/>
          <a:lstStyle/>
          <a:p>
            <a:r>
              <a:rPr lang="en-US" dirty="0"/>
              <a:t>Solar basic </a:t>
            </a:r>
            <a:r>
              <a:rPr lang="en-US" dirty="0" err="1"/>
              <a:t>werkstation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4B54DF1-97AA-44EC-80E3-4B28A61CB3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9200" y="2068513"/>
            <a:ext cx="5601600" cy="288000"/>
          </a:xfrm>
        </p:spPr>
        <p:txBody>
          <a:bodyPr/>
          <a:lstStyle/>
          <a:p>
            <a:r>
              <a:rPr lang="en-US" dirty="0"/>
              <a:t>High, lights Solar Basic Set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C3B5EA7-7103-4867-ADF1-6A36C71AC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2800" y="6566400"/>
            <a:ext cx="288306" cy="108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EA182149-5FEE-46AB-9490-B3CD4011A729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FC8B56-CE4F-46FC-BACD-ABA4D4D8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1566000"/>
            <a:ext cx="11458800" cy="356400"/>
          </a:xfrm>
        </p:spPr>
        <p:txBody>
          <a:bodyPr anchor="t">
            <a:normAutofit/>
          </a:bodyPr>
          <a:lstStyle/>
          <a:p>
            <a:r>
              <a:rPr lang="nl-NL" dirty="0"/>
              <a:t>Presentatie Festo Solar Basic set</a:t>
            </a:r>
          </a:p>
        </p:txBody>
      </p:sp>
    </p:spTree>
    <p:extLst>
      <p:ext uri="{BB962C8B-B14F-4D97-AF65-F5344CB8AC3E}">
        <p14:creationId xmlns:p14="http://schemas.microsoft.com/office/powerpoint/2010/main" val="5534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Onderwerpen</a:t>
            </a:r>
            <a:endParaRPr lang="fr-CA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F7BE9FC-C983-47D6-96DD-9FB4DC3AE385}"/>
              </a:ext>
            </a:extLst>
          </p:cNvPr>
          <p:cNvSpPr txBox="1">
            <a:spLocks/>
          </p:cNvSpPr>
          <p:nvPr/>
        </p:nvSpPr>
        <p:spPr>
          <a:xfrm>
            <a:off x="252000" y="1922400"/>
            <a:ext cx="3844139" cy="458453"/>
          </a:xfrm>
          <a:prstGeom prst="rect">
            <a:avLst/>
          </a:prstGeom>
          <a:solidFill>
            <a:schemeClr val="accent4"/>
          </a:solidFill>
        </p:spPr>
        <p:txBody>
          <a:bodyPr vert="horz" lIns="72000" tIns="0" rIns="0" bIns="0" rtlCol="0">
            <a:normAutofit fontScale="92500" lnSpcReduction="10000"/>
          </a:bodyPr>
          <a:lstStyle>
            <a:lvl1pPr marL="18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#4 – Energie van </a:t>
            </a:r>
            <a:r>
              <a:rPr lang="fr-CA" b="1" dirty="0" err="1">
                <a:solidFill>
                  <a:schemeClr val="bg1"/>
                </a:solidFill>
              </a:rPr>
              <a:t>zonnepanelen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 err="1">
                <a:solidFill>
                  <a:schemeClr val="bg1"/>
                </a:solidFill>
              </a:rPr>
              <a:t>opslaan</a:t>
            </a:r>
            <a:r>
              <a:rPr lang="fr-CA" b="1" dirty="0">
                <a:solidFill>
                  <a:schemeClr val="bg1"/>
                </a:solidFill>
              </a:rPr>
              <a:t> in </a:t>
            </a:r>
            <a:r>
              <a:rPr lang="fr-CA" b="1" dirty="0" err="1">
                <a:solidFill>
                  <a:schemeClr val="bg1"/>
                </a:solidFill>
              </a:rPr>
              <a:t>batterijen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65382-369B-4086-A6CD-B1781FC37627}"/>
              </a:ext>
            </a:extLst>
          </p:cNvPr>
          <p:cNvSpPr txBox="1"/>
          <p:nvPr/>
        </p:nvSpPr>
        <p:spPr>
          <a:xfrm>
            <a:off x="4245429" y="1922402"/>
            <a:ext cx="3200400" cy="17775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400" b="1" dirty="0" err="1">
                <a:latin typeface="+mn-lt"/>
              </a:rPr>
              <a:t>Discussie</a:t>
            </a:r>
            <a:r>
              <a:rPr lang="fr-CA" sz="14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+mn-lt"/>
              </a:rPr>
              <a:t>Energie </a:t>
            </a:r>
            <a:r>
              <a:rPr lang="fr-CA" sz="1200" dirty="0" err="1">
                <a:latin typeface="+mn-lt"/>
              </a:rPr>
              <a:t>opslag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Lood-zuur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batterijen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Batterij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lading</a:t>
            </a:r>
            <a:r>
              <a:rPr lang="fr-CA" sz="1200" dirty="0">
                <a:latin typeface="+mn-lt"/>
              </a:rPr>
              <a:t> met </a:t>
            </a:r>
            <a:r>
              <a:rPr lang="fr-CA" sz="1200" dirty="0" err="1">
                <a:latin typeface="+mn-lt"/>
              </a:rPr>
              <a:t>behulp</a:t>
            </a:r>
            <a:r>
              <a:rPr lang="fr-CA" sz="1200" dirty="0">
                <a:latin typeface="+mn-lt"/>
              </a:rPr>
              <a:t> van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PV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Batterij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verbonden</a:t>
            </a:r>
            <a:r>
              <a:rPr lang="fr-CA" sz="1200" dirty="0">
                <a:latin typeface="+mn-lt"/>
              </a:rPr>
              <a:t> met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PV module in het </a:t>
            </a:r>
            <a:r>
              <a:rPr lang="fr-CA" sz="1200" dirty="0" err="1">
                <a:latin typeface="+mn-lt"/>
              </a:rPr>
              <a:t>donker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Equivalent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diagram</a:t>
            </a:r>
            <a:r>
              <a:rPr lang="fr-CA" sz="1200" dirty="0">
                <a:latin typeface="+mn-lt"/>
              </a:rPr>
              <a:t> van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PV </a:t>
            </a:r>
            <a:r>
              <a:rPr lang="fr-CA" sz="1200" dirty="0" err="1">
                <a:latin typeface="+mn-lt"/>
              </a:rPr>
              <a:t>cell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Blokkeer</a:t>
            </a:r>
            <a:r>
              <a:rPr lang="fr-CA" sz="1200" dirty="0">
                <a:latin typeface="+mn-lt"/>
              </a:rPr>
              <a:t> diode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62A00-1210-49CF-B07F-3C5DF8EA72D9}"/>
              </a:ext>
            </a:extLst>
          </p:cNvPr>
          <p:cNvSpPr txBox="1"/>
          <p:nvPr/>
        </p:nvSpPr>
        <p:spPr>
          <a:xfrm>
            <a:off x="7595119" y="1922402"/>
            <a:ext cx="4189444" cy="17775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400" b="1" dirty="0" err="1">
                <a:latin typeface="+mn-lt"/>
              </a:rPr>
              <a:t>Procedure</a:t>
            </a:r>
            <a:r>
              <a:rPr lang="fr-CA" sz="14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Opbouw</a:t>
            </a:r>
            <a:r>
              <a:rPr lang="fr-CA" sz="1200" dirty="0">
                <a:latin typeface="+mn-lt"/>
              </a:rPr>
              <a:t> en </a:t>
            </a:r>
            <a:r>
              <a:rPr lang="fr-CA" sz="1200" dirty="0" err="1">
                <a:latin typeface="+mn-lt"/>
              </a:rPr>
              <a:t>batterij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ontlading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+mn-lt"/>
              </a:rPr>
              <a:t>Open-circuit </a:t>
            </a:r>
            <a:r>
              <a:rPr lang="fr-CA" sz="1200" dirty="0" err="1">
                <a:latin typeface="+mn-lt"/>
              </a:rPr>
              <a:t>spanning</a:t>
            </a:r>
            <a:r>
              <a:rPr lang="fr-CA" sz="1200" dirty="0">
                <a:latin typeface="+mn-lt"/>
              </a:rPr>
              <a:t> en </a:t>
            </a:r>
            <a:r>
              <a:rPr lang="fr-CA" sz="1200" dirty="0" err="1">
                <a:latin typeface="+mn-lt"/>
              </a:rPr>
              <a:t>kortsluit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stroom</a:t>
            </a:r>
            <a:r>
              <a:rPr lang="fr-CA" sz="1200" dirty="0">
                <a:latin typeface="+mn-lt"/>
              </a:rPr>
              <a:t> van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36 </a:t>
            </a:r>
            <a:r>
              <a:rPr lang="fr-CA" sz="1200" dirty="0" err="1">
                <a:latin typeface="+mn-lt"/>
              </a:rPr>
              <a:t>cell</a:t>
            </a:r>
            <a:r>
              <a:rPr lang="fr-CA" sz="1200" dirty="0">
                <a:latin typeface="+mn-lt"/>
              </a:rPr>
              <a:t> PV module</a:t>
            </a:r>
          </a:p>
          <a:p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Batterij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lading</a:t>
            </a:r>
            <a:r>
              <a:rPr lang="fr-CA" sz="1200" dirty="0">
                <a:latin typeface="+mn-lt"/>
              </a:rPr>
              <a:t> en </a:t>
            </a:r>
            <a:r>
              <a:rPr lang="fr-CA" sz="1200" dirty="0" err="1">
                <a:latin typeface="+mn-lt"/>
              </a:rPr>
              <a:t>batterij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ontlading</a:t>
            </a:r>
            <a:r>
              <a:rPr lang="fr-CA" sz="1200" dirty="0">
                <a:latin typeface="+mn-lt"/>
              </a:rPr>
              <a:t> ‘s </a:t>
            </a:r>
            <a:r>
              <a:rPr lang="fr-CA" sz="1200" dirty="0" err="1">
                <a:latin typeface="+mn-lt"/>
              </a:rPr>
              <a:t>nachts</a:t>
            </a:r>
            <a:endParaRPr lang="fr-CA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Evaluatie</a:t>
            </a:r>
            <a:r>
              <a:rPr lang="fr-CA" sz="1200" dirty="0">
                <a:latin typeface="+mn-lt"/>
              </a:rPr>
              <a:t> van </a:t>
            </a:r>
            <a:r>
              <a:rPr lang="fr-CA" sz="1200" dirty="0" err="1">
                <a:latin typeface="+mn-lt"/>
              </a:rPr>
              <a:t>parallel</a:t>
            </a:r>
            <a:r>
              <a:rPr lang="fr-CA" sz="1200" dirty="0">
                <a:latin typeface="+mn-lt"/>
              </a:rPr>
              <a:t> en </a:t>
            </a:r>
            <a:r>
              <a:rPr lang="fr-CA" sz="1200" dirty="0" err="1">
                <a:latin typeface="+mn-lt"/>
              </a:rPr>
              <a:t>serie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weerstand</a:t>
            </a:r>
            <a:r>
              <a:rPr lang="fr-CA" sz="1200" dirty="0">
                <a:latin typeface="+mn-lt"/>
              </a:rPr>
              <a:t> van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PV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latin typeface="+mn-lt"/>
              </a:rPr>
              <a:t>Werking</a:t>
            </a:r>
            <a:r>
              <a:rPr lang="fr-CA" sz="1200" dirty="0">
                <a:latin typeface="+mn-lt"/>
              </a:rPr>
              <a:t> met </a:t>
            </a:r>
            <a:r>
              <a:rPr lang="fr-CA" sz="1200" dirty="0" err="1">
                <a:latin typeface="+mn-lt"/>
              </a:rPr>
              <a:t>een</a:t>
            </a:r>
            <a:r>
              <a:rPr lang="fr-CA" sz="1200" dirty="0">
                <a:latin typeface="+mn-lt"/>
              </a:rPr>
              <a:t> </a:t>
            </a:r>
            <a:r>
              <a:rPr lang="fr-CA" sz="1200" dirty="0" err="1">
                <a:latin typeface="+mn-lt"/>
              </a:rPr>
              <a:t>blokkeer</a:t>
            </a:r>
            <a:r>
              <a:rPr lang="fr-CA" sz="1200" dirty="0">
                <a:latin typeface="+mn-lt"/>
              </a:rPr>
              <a:t> diode (</a:t>
            </a:r>
            <a:r>
              <a:rPr lang="fr-CA" sz="1200" dirty="0" err="1">
                <a:latin typeface="+mn-lt"/>
              </a:rPr>
              <a:t>nacht</a:t>
            </a:r>
            <a:r>
              <a:rPr lang="fr-CA" sz="1200" dirty="0">
                <a:latin typeface="+mn-lt"/>
              </a:rPr>
              <a:t> en dag)</a:t>
            </a:r>
            <a:endParaRPr lang="fr-CA" sz="11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C918E-BE6F-491C-9EE8-7B32F6CB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88" y="4083794"/>
            <a:ext cx="4731682" cy="2036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94C571-9D16-46D8-B66F-7082C1862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1308"/>
          <a:stretch/>
        </p:blipFill>
        <p:spPr>
          <a:xfrm>
            <a:off x="178837" y="2576449"/>
            <a:ext cx="3844139" cy="35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1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Onderwerpen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97E10-83ED-41B9-8040-DEBD41FB2D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2000" y="1956514"/>
            <a:ext cx="3844139" cy="433421"/>
          </a:xfrm>
          <a:solidFill>
            <a:schemeClr val="accent4"/>
          </a:solidFill>
        </p:spPr>
        <p:txBody>
          <a:bodyPr l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#5 – </a:t>
            </a:r>
            <a:r>
              <a:rPr lang="fr-CA" b="1" dirty="0" err="1">
                <a:solidFill>
                  <a:schemeClr val="bg1"/>
                </a:solidFill>
              </a:rPr>
              <a:t>Effect</a:t>
            </a:r>
            <a:r>
              <a:rPr lang="fr-CA" b="1" dirty="0">
                <a:solidFill>
                  <a:schemeClr val="bg1"/>
                </a:solidFill>
              </a:rPr>
              <a:t> van </a:t>
            </a:r>
            <a:r>
              <a:rPr lang="fr-CA" b="1" dirty="0" err="1">
                <a:solidFill>
                  <a:schemeClr val="bg1"/>
                </a:solidFill>
              </a:rPr>
              <a:t>schaduw</a:t>
            </a:r>
            <a:r>
              <a:rPr lang="fr-CA" b="1" dirty="0">
                <a:solidFill>
                  <a:schemeClr val="bg1"/>
                </a:solidFill>
              </a:rPr>
              <a:t> op de </a:t>
            </a:r>
            <a:r>
              <a:rPr lang="fr-CA" b="1" dirty="0" err="1">
                <a:solidFill>
                  <a:schemeClr val="bg1"/>
                </a:solidFill>
              </a:rPr>
              <a:t>werking</a:t>
            </a:r>
            <a:r>
              <a:rPr lang="fr-CA" b="1" dirty="0">
                <a:solidFill>
                  <a:schemeClr val="bg1"/>
                </a:solidFill>
              </a:rPr>
              <a:t> van het </a:t>
            </a:r>
            <a:r>
              <a:rPr lang="fr-CA" b="1" dirty="0" err="1">
                <a:solidFill>
                  <a:schemeClr val="bg1"/>
                </a:solidFill>
              </a:rPr>
              <a:t>zonnepaneel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5A0E9-2E03-4BAD-9CED-3D24EA6976AD}"/>
              </a:ext>
            </a:extLst>
          </p:cNvPr>
          <p:cNvSpPr txBox="1"/>
          <p:nvPr/>
        </p:nvSpPr>
        <p:spPr>
          <a:xfrm>
            <a:off x="4245429" y="1956515"/>
            <a:ext cx="3200400" cy="210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Theorie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Effecten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gedeeltelijke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schaduw</a:t>
            </a:r>
            <a:r>
              <a:rPr lang="fr-CA" sz="1400" dirty="0">
                <a:latin typeface="+mn-lt"/>
              </a:rPr>
              <a:t> op de </a:t>
            </a:r>
            <a:r>
              <a:rPr lang="fr-CA" sz="1400" dirty="0" err="1">
                <a:latin typeface="+mn-lt"/>
              </a:rPr>
              <a:t>werking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zonnepanelen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Overbruggingsdiodes</a:t>
            </a:r>
            <a:r>
              <a:rPr lang="fr-CA" sz="1400" dirty="0">
                <a:latin typeface="+mn-lt"/>
              </a:rPr>
              <a:t> om de </a:t>
            </a:r>
            <a:r>
              <a:rPr lang="fr-CA" sz="1400" dirty="0" err="1">
                <a:latin typeface="+mn-lt"/>
              </a:rPr>
              <a:t>effecten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schaduw</a:t>
            </a:r>
            <a:r>
              <a:rPr lang="fr-CA" sz="1400" dirty="0">
                <a:latin typeface="+mn-lt"/>
              </a:rPr>
              <a:t> op PV modules te </a:t>
            </a:r>
            <a:r>
              <a:rPr lang="fr-CA" sz="1400" dirty="0" err="1">
                <a:latin typeface="+mn-lt"/>
              </a:rPr>
              <a:t>verminderen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aangesloten</a:t>
            </a:r>
            <a:r>
              <a:rPr lang="fr-CA" sz="1400" dirty="0">
                <a:latin typeface="+mn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8638F-084C-4711-9522-C4EADD1979C7}"/>
              </a:ext>
            </a:extLst>
          </p:cNvPr>
          <p:cNvSpPr txBox="1"/>
          <p:nvPr/>
        </p:nvSpPr>
        <p:spPr>
          <a:xfrm>
            <a:off x="7595119" y="1956515"/>
            <a:ext cx="4189444" cy="210230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Opdracht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Opbouw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Werking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bij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geen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schaduw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Werking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bij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één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cel</a:t>
            </a:r>
            <a:r>
              <a:rPr lang="fr-CA" sz="1400" dirty="0">
                <a:latin typeface="+mn-lt"/>
              </a:rPr>
              <a:t> in de </a:t>
            </a:r>
            <a:r>
              <a:rPr lang="fr-CA" sz="1400" dirty="0" err="1">
                <a:latin typeface="+mn-lt"/>
              </a:rPr>
              <a:t>schaduw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Schaduw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vermindering</a:t>
            </a:r>
            <a:r>
              <a:rPr lang="fr-CA" sz="1400" dirty="0">
                <a:latin typeface="+mn-lt"/>
              </a:rPr>
              <a:t> (in </a:t>
            </a:r>
            <a:r>
              <a:rPr lang="fr-CA" sz="1400" dirty="0" err="1">
                <a:latin typeface="+mn-lt"/>
              </a:rPr>
              <a:t>serie</a:t>
            </a:r>
            <a:r>
              <a:rPr lang="fr-CA" sz="1400" dirty="0">
                <a:latin typeface="+mn-lt"/>
              </a:rPr>
              <a:t>)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/>
              <a:t>Schaduw</a:t>
            </a:r>
            <a:r>
              <a:rPr lang="fr-CA" sz="1400" dirty="0"/>
              <a:t> </a:t>
            </a:r>
            <a:r>
              <a:rPr lang="fr-CA" sz="1400" dirty="0" err="1"/>
              <a:t>vermindering</a:t>
            </a:r>
            <a:r>
              <a:rPr lang="fr-CA" sz="1400" dirty="0"/>
              <a:t> </a:t>
            </a:r>
            <a:r>
              <a:rPr lang="fr-CA" sz="1400" dirty="0">
                <a:latin typeface="+mn-lt"/>
              </a:rPr>
              <a:t>(</a:t>
            </a:r>
            <a:r>
              <a:rPr lang="fr-CA" sz="1400" dirty="0" err="1">
                <a:latin typeface="+mn-lt"/>
              </a:rPr>
              <a:t>parallel</a:t>
            </a:r>
            <a:r>
              <a:rPr lang="fr-CA" sz="1400" dirty="0">
                <a:latin typeface="+mn-lt"/>
              </a:rPr>
              <a:t>) (?)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1190C-4A32-4DE2-8505-1A875B9EE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5" y="3458749"/>
            <a:ext cx="3544007" cy="269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6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677ED9-57FB-4AA9-9C0F-0A664C27B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16803-F21D-4861-8C5C-29700B119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" y="1466920"/>
            <a:ext cx="4982633" cy="483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AAD47B-E173-4F03-9CB2-A1DE838BC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32" y="1466920"/>
            <a:ext cx="5998625" cy="48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243943-678B-405D-AFE5-53C914AA5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7170" name="Picture 2" descr="Image result for photovoltaic panel junction box diodes">
            <a:extLst>
              <a:ext uri="{FF2B5EF4-FFF2-40B4-BE49-F238E27FC236}">
                <a16:creationId xmlns:a16="http://schemas.microsoft.com/office/drawing/2014/main" id="{DC2F16BC-FE28-4888-86AB-E7746DCA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" y="10163"/>
            <a:ext cx="8711142" cy="66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56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Eigenschappen</a:t>
            </a:r>
            <a:endParaRPr lang="fr-CA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F7BE9FC-C983-47D6-96DD-9FB4DC3AE385}"/>
              </a:ext>
            </a:extLst>
          </p:cNvPr>
          <p:cNvSpPr txBox="1">
            <a:spLocks/>
          </p:cNvSpPr>
          <p:nvPr/>
        </p:nvSpPr>
        <p:spPr>
          <a:xfrm>
            <a:off x="252000" y="1922400"/>
            <a:ext cx="3844139" cy="458453"/>
          </a:xfrm>
          <a:prstGeom prst="rect">
            <a:avLst/>
          </a:prstGeom>
          <a:solidFill>
            <a:schemeClr val="accent4"/>
          </a:solidFill>
        </p:spPr>
        <p:txBody>
          <a:bodyPr vert="horz" lIns="72000" tIns="0" rIns="0" bIns="0" rtlCol="0">
            <a:normAutofit/>
          </a:bodyPr>
          <a:lstStyle>
            <a:lvl1pPr marL="18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#6 – </a:t>
            </a:r>
            <a:r>
              <a:rPr lang="fr-CA" b="1" dirty="0" err="1">
                <a:solidFill>
                  <a:schemeClr val="bg1"/>
                </a:solidFill>
              </a:rPr>
              <a:t>Oriëntatie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 err="1">
                <a:solidFill>
                  <a:schemeClr val="bg1"/>
                </a:solidFill>
              </a:rPr>
              <a:t>zonnepaneel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65382-369B-4086-A6CD-B1781FC37627}"/>
              </a:ext>
            </a:extLst>
          </p:cNvPr>
          <p:cNvSpPr txBox="1"/>
          <p:nvPr/>
        </p:nvSpPr>
        <p:spPr>
          <a:xfrm>
            <a:off x="4245429" y="1922401"/>
            <a:ext cx="3200400" cy="2311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Theorie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De </a:t>
            </a:r>
            <a:r>
              <a:rPr lang="fr-CA" sz="1400" dirty="0" err="1">
                <a:latin typeface="+mn-lt"/>
              </a:rPr>
              <a:t>baan</a:t>
            </a:r>
            <a:r>
              <a:rPr lang="fr-CA" sz="1400" dirty="0">
                <a:latin typeface="+mn-lt"/>
              </a:rPr>
              <a:t> van de </a:t>
            </a:r>
            <a:r>
              <a:rPr lang="fr-CA" sz="1400" dirty="0" err="1">
                <a:latin typeface="+mn-lt"/>
              </a:rPr>
              <a:t>aarde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Zonlicht</a:t>
            </a:r>
            <a:r>
              <a:rPr lang="fr-CA" sz="1400" dirty="0">
                <a:latin typeface="+mn-lt"/>
              </a:rPr>
              <a:t> op het </a:t>
            </a:r>
            <a:r>
              <a:rPr lang="fr-CA" sz="1400" dirty="0" err="1">
                <a:latin typeface="+mn-lt"/>
              </a:rPr>
              <a:t>aardoppervlak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Declinatie</a:t>
            </a:r>
            <a:r>
              <a:rPr lang="fr-CA" sz="1400" dirty="0">
                <a:latin typeface="+mn-lt"/>
              </a:rPr>
              <a:t> van de zon en de </a:t>
            </a:r>
            <a:r>
              <a:rPr lang="fr-CA" sz="1400" dirty="0" err="1">
                <a:latin typeface="+mn-lt"/>
              </a:rPr>
              <a:t>baan</a:t>
            </a:r>
            <a:r>
              <a:rPr lang="fr-CA" sz="1400" dirty="0">
                <a:latin typeface="+mn-lt"/>
              </a:rPr>
              <a:t> van de zon in de </a:t>
            </a:r>
            <a:r>
              <a:rPr lang="fr-CA" sz="1400" dirty="0" err="1">
                <a:latin typeface="+mn-lt"/>
              </a:rPr>
              <a:t>lucht</a:t>
            </a:r>
            <a:r>
              <a:rPr lang="fr-CA" sz="1400" dirty="0">
                <a:latin typeface="+mn-lt"/>
              </a:rPr>
              <a:t>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Zonnehoek</a:t>
            </a:r>
            <a:r>
              <a:rPr lang="fr-CA" sz="1400" dirty="0">
                <a:latin typeface="+mn-lt"/>
              </a:rPr>
              <a:t> op het </a:t>
            </a:r>
            <a:r>
              <a:rPr lang="fr-CA" sz="1400" dirty="0" err="1">
                <a:latin typeface="+mn-lt"/>
              </a:rPr>
              <a:t>middaguur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Optimale </a:t>
            </a:r>
            <a:r>
              <a:rPr lang="fr-CA" sz="1400" dirty="0" err="1">
                <a:latin typeface="+mn-lt"/>
              </a:rPr>
              <a:t>oriëntatie</a:t>
            </a:r>
            <a:r>
              <a:rPr lang="fr-CA" sz="1400" dirty="0">
                <a:latin typeface="+mn-lt"/>
              </a:rPr>
              <a:t> van vaste </a:t>
            </a:r>
            <a:r>
              <a:rPr lang="fr-CA" sz="1400" dirty="0" err="1">
                <a:latin typeface="+mn-lt"/>
              </a:rPr>
              <a:t>panelen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Insolatie</a:t>
            </a:r>
            <a:r>
              <a:rPr lang="fr-CA" sz="1400" dirty="0">
                <a:latin typeface="+mn-lt"/>
              </a:rPr>
              <a:t> op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specifieke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locatie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Zontraceersystemen</a:t>
            </a:r>
            <a:endParaRPr lang="fr-CA" sz="140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62A00-1210-49CF-B07F-3C5DF8EA72D9}"/>
              </a:ext>
            </a:extLst>
          </p:cNvPr>
          <p:cNvSpPr txBox="1"/>
          <p:nvPr/>
        </p:nvSpPr>
        <p:spPr>
          <a:xfrm>
            <a:off x="7595119" y="1922401"/>
            <a:ext cx="4189444" cy="231150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Opdracht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Bepalen</a:t>
            </a:r>
            <a:r>
              <a:rPr lang="fr-CA" sz="1400" dirty="0">
                <a:latin typeface="+mn-lt"/>
              </a:rPr>
              <a:t> van de </a:t>
            </a:r>
            <a:r>
              <a:rPr lang="fr-CA" sz="1400" dirty="0" err="1">
                <a:latin typeface="+mn-lt"/>
              </a:rPr>
              <a:t>zonnehoek</a:t>
            </a:r>
            <a:r>
              <a:rPr lang="fr-CA" sz="1400" dirty="0">
                <a:latin typeface="+mn-lt"/>
              </a:rPr>
              <a:t> op het </a:t>
            </a:r>
            <a:r>
              <a:rPr lang="fr-CA" sz="1400" dirty="0" err="1">
                <a:latin typeface="+mn-lt"/>
              </a:rPr>
              <a:t>middaguur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Optimale </a:t>
            </a:r>
            <a:r>
              <a:rPr lang="fr-CA" sz="1400" dirty="0" err="1">
                <a:latin typeface="+mn-lt"/>
              </a:rPr>
              <a:t>oriëntatie</a:t>
            </a:r>
            <a:r>
              <a:rPr lang="fr-CA" sz="1400" dirty="0">
                <a:latin typeface="+mn-lt"/>
              </a:rPr>
              <a:t> van het PV </a:t>
            </a:r>
            <a:r>
              <a:rPr lang="fr-CA" sz="1400" dirty="0" err="1">
                <a:latin typeface="+mn-lt"/>
              </a:rPr>
              <a:t>paneel</a:t>
            </a:r>
            <a:r>
              <a:rPr lang="fr-CA" sz="1400" dirty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Zonnehoek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bij</a:t>
            </a:r>
            <a:r>
              <a:rPr lang="fr-CA" sz="1400" dirty="0">
                <a:latin typeface="+mn-lt"/>
              </a:rPr>
              <a:t> optimale </a:t>
            </a:r>
            <a:r>
              <a:rPr lang="fr-CA" sz="1400" dirty="0" err="1">
                <a:latin typeface="+mn-lt"/>
              </a:rPr>
              <a:t>oriëntatie</a:t>
            </a:r>
            <a:r>
              <a:rPr lang="fr-CA" sz="1400" dirty="0">
                <a:latin typeface="+mn-lt"/>
              </a:rPr>
              <a:t> van het PV </a:t>
            </a:r>
            <a:r>
              <a:rPr lang="fr-CA" sz="1400" dirty="0" err="1">
                <a:latin typeface="+mn-lt"/>
              </a:rPr>
              <a:t>paneel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Effect</a:t>
            </a:r>
            <a:r>
              <a:rPr lang="fr-CA" sz="1400" dirty="0">
                <a:latin typeface="+mn-lt"/>
              </a:rPr>
              <a:t> van de </a:t>
            </a:r>
            <a:r>
              <a:rPr lang="fr-CA" sz="1400" dirty="0" err="1">
                <a:latin typeface="+mn-lt"/>
              </a:rPr>
              <a:t>kantelhoek</a:t>
            </a:r>
            <a:r>
              <a:rPr lang="fr-CA" sz="1400" dirty="0">
                <a:latin typeface="+mn-lt"/>
              </a:rPr>
              <a:t> fout en de azimut fout op de </a:t>
            </a:r>
            <a:r>
              <a:rPr lang="fr-CA" sz="1400" dirty="0" err="1">
                <a:latin typeface="+mn-lt"/>
              </a:rPr>
              <a:t>kortsluitstroom</a:t>
            </a:r>
            <a:r>
              <a:rPr lang="fr-CA" sz="1400" dirty="0">
                <a:latin typeface="+mn-lt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5BB5B-45A7-4B6D-8BAF-007BF275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9" y="2433494"/>
            <a:ext cx="3747990" cy="14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79037-5D9A-452E-B6D1-651DBD86E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AFC00-BCBC-4A6D-BE99-53006E74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4699"/>
            <a:ext cx="5500158" cy="2666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15CBFC-1429-4B62-B484-08F05224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98" y="1473200"/>
            <a:ext cx="4355186" cy="3574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23E8C-BDC6-478A-932C-4AC7A23F2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0" y="4344875"/>
            <a:ext cx="4197879" cy="19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6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FEE08-563E-41C4-BBFD-4EEB45FF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CCD88-1C66-41C6-873D-BFCA6E3A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73" y="130200"/>
            <a:ext cx="4782884" cy="6544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0662CF-617B-4BA9-BE24-5F740D1FB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534" y="1305424"/>
            <a:ext cx="4988572" cy="2750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28794-4003-46D8-8D8F-643A30256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644" y="3402300"/>
            <a:ext cx="2874889" cy="30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3CDF8D-390F-47B9-ABE6-418C3DE0C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80859-991C-44FF-9C64-31B648424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58648"/>
            <a:ext cx="4947708" cy="31977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69558C-33B9-4679-832C-BE5D23800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4208" y="1458648"/>
            <a:ext cx="4016125" cy="47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1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8E137-2455-4817-B5CA-648454F6E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Inhoud</a:t>
            </a:r>
            <a:r>
              <a:rPr lang="fr-CA" dirty="0"/>
              <a:t> Solar Power </a:t>
            </a:r>
            <a:r>
              <a:rPr lang="fr-CA" dirty="0" err="1"/>
              <a:t>Basispakket</a:t>
            </a:r>
            <a:endParaRPr lang="fr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242FB6-7C8E-4AE7-9D3D-D934D365B94C}"/>
              </a:ext>
            </a:extLst>
          </p:cNvPr>
          <p:cNvSpPr txBox="1"/>
          <p:nvPr/>
        </p:nvSpPr>
        <p:spPr>
          <a:xfrm>
            <a:off x="329699" y="1979928"/>
            <a:ext cx="84612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Introductie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zone-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energie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productie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zonnepanelen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err="1"/>
              <a:t>Eén</a:t>
            </a:r>
            <a:r>
              <a:rPr lang="en-US" dirty="0"/>
              <a:t> </a:t>
            </a:r>
            <a:r>
              <a:rPr lang="en-US" dirty="0" err="1"/>
              <a:t>werkboek</a:t>
            </a:r>
            <a:r>
              <a:rPr lang="en-US" dirty="0"/>
              <a:t> met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inhoud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Theorie</a:t>
            </a:r>
            <a:r>
              <a:rPr lang="en-US" b="1" dirty="0"/>
              <a:t>:</a:t>
            </a:r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De diode (</a:t>
            </a:r>
            <a:r>
              <a:rPr lang="en-US" sz="1600" dirty="0" err="1"/>
              <a:t>optionele</a:t>
            </a:r>
            <a:r>
              <a:rPr lang="en-US" sz="1600" dirty="0"/>
              <a:t> </a:t>
            </a:r>
            <a:r>
              <a:rPr lang="en-US" sz="1600" dirty="0" err="1"/>
              <a:t>verdiepingsstof</a:t>
            </a:r>
            <a:r>
              <a:rPr lang="en-US" sz="1600" dirty="0"/>
              <a:t>)</a:t>
            </a:r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Het </a:t>
            </a:r>
            <a:r>
              <a:rPr lang="en-US" sz="1600" dirty="0" err="1"/>
              <a:t>zonnepaneel</a:t>
            </a:r>
            <a:r>
              <a:rPr lang="en-US" sz="1600" dirty="0"/>
              <a:t> (PV </a:t>
            </a:r>
            <a:r>
              <a:rPr lang="en-US" sz="1600" dirty="0" err="1"/>
              <a:t>paneel</a:t>
            </a:r>
            <a:r>
              <a:rPr lang="en-US" sz="1600" dirty="0"/>
              <a:t>)</a:t>
            </a:r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Effect van </a:t>
            </a:r>
            <a:r>
              <a:rPr lang="en-US" sz="1600" dirty="0" err="1"/>
              <a:t>temperatuur</a:t>
            </a:r>
            <a:r>
              <a:rPr lang="en-US" sz="1600" dirty="0"/>
              <a:t> op </a:t>
            </a:r>
            <a:r>
              <a:rPr lang="en-US" sz="1600" dirty="0" err="1"/>
              <a:t>prestaties</a:t>
            </a:r>
            <a:r>
              <a:rPr lang="en-US" sz="1600" dirty="0"/>
              <a:t> van het </a:t>
            </a:r>
            <a:r>
              <a:rPr lang="en-US" sz="1600" dirty="0" err="1"/>
              <a:t>zonnepaneel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 err="1"/>
              <a:t>Opslag</a:t>
            </a:r>
            <a:r>
              <a:rPr lang="en-US" sz="1600" dirty="0"/>
              <a:t> </a:t>
            </a:r>
            <a:r>
              <a:rPr lang="en-US" sz="1600" dirty="0" err="1"/>
              <a:t>energie</a:t>
            </a:r>
            <a:r>
              <a:rPr lang="en-US" sz="1600" dirty="0"/>
              <a:t> van </a:t>
            </a:r>
            <a:r>
              <a:rPr lang="en-US" sz="1600" dirty="0" err="1"/>
              <a:t>zonnepanelen</a:t>
            </a:r>
            <a:r>
              <a:rPr lang="en-US" sz="1600" dirty="0"/>
              <a:t> in </a:t>
            </a:r>
            <a:r>
              <a:rPr lang="en-US" sz="1600" dirty="0" err="1"/>
              <a:t>batterijen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Effect van </a:t>
            </a:r>
            <a:r>
              <a:rPr lang="en-US" sz="1600" dirty="0" err="1"/>
              <a:t>schaduw</a:t>
            </a:r>
            <a:r>
              <a:rPr lang="en-US" sz="1600" dirty="0"/>
              <a:t> op </a:t>
            </a:r>
            <a:r>
              <a:rPr lang="en-US" sz="1600" dirty="0" err="1"/>
              <a:t>werking</a:t>
            </a:r>
            <a:r>
              <a:rPr lang="en-US" sz="1600" dirty="0"/>
              <a:t> </a:t>
            </a:r>
            <a:r>
              <a:rPr lang="en-US" sz="1600" dirty="0" err="1"/>
              <a:t>zonnepaneel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 err="1"/>
              <a:t>Orientatie</a:t>
            </a:r>
            <a:r>
              <a:rPr lang="en-US" sz="1600" dirty="0"/>
              <a:t> </a:t>
            </a:r>
            <a:r>
              <a:rPr lang="en-US" sz="1600" dirty="0" err="1"/>
              <a:t>zonnepaneel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 err="1"/>
              <a:t>Zonnepaneel</a:t>
            </a:r>
            <a:r>
              <a:rPr lang="en-US" sz="1600" dirty="0"/>
              <a:t> </a:t>
            </a:r>
            <a:r>
              <a:rPr lang="en-US" sz="1600" dirty="0" err="1"/>
              <a:t>prestatie</a:t>
            </a:r>
            <a:r>
              <a:rPr lang="en-US" sz="1600" dirty="0"/>
              <a:t> versus </a:t>
            </a:r>
            <a:r>
              <a:rPr lang="en-US" sz="1600" dirty="0" err="1"/>
              <a:t>insolatie</a:t>
            </a:r>
            <a:r>
              <a:rPr lang="en-US" sz="1600" dirty="0"/>
              <a:t> (</a:t>
            </a:r>
            <a:r>
              <a:rPr lang="nl-NL" sz="1600" dirty="0" err="1"/>
              <a:t>Insolatie</a:t>
            </a:r>
            <a:r>
              <a:rPr lang="nl-NL" sz="1600" dirty="0"/>
              <a:t> is de totale hoeveelheid zonnestraling die een bepaald gebied over een bepaalde periode van tijd ontvangt.)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b="1" dirty="0" err="1"/>
              <a:t>Praktijk</a:t>
            </a:r>
            <a:r>
              <a:rPr lang="en-US" b="1" dirty="0"/>
              <a:t>:</a:t>
            </a:r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7 </a:t>
            </a:r>
            <a:r>
              <a:rPr lang="en-US" sz="1600" dirty="0" err="1"/>
              <a:t>gedetaileerde</a:t>
            </a:r>
            <a:r>
              <a:rPr lang="en-US" sz="1600" dirty="0"/>
              <a:t> </a:t>
            </a:r>
            <a:r>
              <a:rPr lang="en-US" sz="1600" dirty="0" err="1"/>
              <a:t>experimenten</a:t>
            </a:r>
            <a:endParaRPr lang="en-US" sz="1600" dirty="0"/>
          </a:p>
          <a:p>
            <a:pPr marL="625444" lvl="1" indent="-168244">
              <a:buFont typeface="Arial" panose="020B0604020202020204" pitchFamily="34" charset="0"/>
              <a:buChar char="•"/>
            </a:pPr>
            <a:r>
              <a:rPr lang="en-US" sz="1600" dirty="0"/>
              <a:t>2-3 </a:t>
            </a:r>
            <a:r>
              <a:rPr lang="en-US" sz="1600" dirty="0" err="1"/>
              <a:t>uur</a:t>
            </a:r>
            <a:r>
              <a:rPr lang="en-US" sz="1600" dirty="0"/>
              <a:t> per experiment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fr-CA" sz="3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CA2F6-F263-4415-9AF4-997FE050C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660" y="1594306"/>
            <a:ext cx="3362178" cy="4749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390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A67D8-CA8C-40CE-9283-55A93703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16" y="1379774"/>
            <a:ext cx="11460041" cy="504000"/>
          </a:xfrm>
        </p:spPr>
        <p:txBody>
          <a:bodyPr>
            <a:normAutofit fontScale="90000"/>
          </a:bodyPr>
          <a:lstStyle/>
          <a:p>
            <a:r>
              <a:rPr lang="fr-CA" dirty="0"/>
              <a:t>Solar Basic </a:t>
            </a:r>
            <a:r>
              <a:rPr lang="fr-CA" dirty="0" err="1"/>
              <a:t>opstelling</a:t>
            </a:r>
            <a:br>
              <a:rPr lang="fr-CA" dirty="0"/>
            </a:br>
            <a:endParaRPr lang="fr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2FDB6-CABB-496A-A0E3-FE0DB67C3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4141" y="2848948"/>
            <a:ext cx="3126797" cy="3348761"/>
          </a:xfrm>
          <a:prstGeom prst="rect">
            <a:avLst/>
          </a:prstGeom>
        </p:spPr>
      </p:pic>
      <p:pic>
        <p:nvPicPr>
          <p:cNvPr id="7" name="Picture 6" descr="C:\Users\blej\Desktop\Ind. Solar &amp; Wind\Hardware\8801.bmp">
            <a:extLst>
              <a:ext uri="{FF2B5EF4-FFF2-40B4-BE49-F238E27FC236}">
                <a16:creationId xmlns:a16="http://schemas.microsoft.com/office/drawing/2014/main" id="{10F0758B-7070-4F01-B460-F3EEAA783D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049" y="2848949"/>
            <a:ext cx="2032649" cy="3348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CBCB93-8068-444A-82EA-A2A8704E46F9}"/>
              </a:ext>
            </a:extLst>
          </p:cNvPr>
          <p:cNvSpPr txBox="1"/>
          <p:nvPr/>
        </p:nvSpPr>
        <p:spPr>
          <a:xfrm>
            <a:off x="133391" y="4330402"/>
            <a:ext cx="1617778" cy="33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570" b="1" dirty="0" err="1"/>
              <a:t>Werkstation</a:t>
            </a:r>
            <a:endParaRPr lang="fr-CA" sz="157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05F58-0087-41CF-8027-9B5866539403}"/>
              </a:ext>
            </a:extLst>
          </p:cNvPr>
          <p:cNvSpPr txBox="1"/>
          <p:nvPr/>
        </p:nvSpPr>
        <p:spPr>
          <a:xfrm>
            <a:off x="2009141" y="1987066"/>
            <a:ext cx="1617778" cy="33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570" b="1" dirty="0"/>
              <a:t>PV </a:t>
            </a:r>
            <a:r>
              <a:rPr lang="fr-CA" sz="1570" b="1" dirty="0" err="1"/>
              <a:t>paneel</a:t>
            </a:r>
            <a:endParaRPr lang="fr-CA" sz="157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B77B7-AE24-4EB3-94EC-82873DE00EFD}"/>
              </a:ext>
            </a:extLst>
          </p:cNvPr>
          <p:cNvSpPr txBox="1"/>
          <p:nvPr/>
        </p:nvSpPr>
        <p:spPr>
          <a:xfrm>
            <a:off x="3852174" y="1987066"/>
            <a:ext cx="1617778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570" b="1" dirty="0" err="1"/>
              <a:t>Zonnepaneel</a:t>
            </a:r>
            <a:r>
              <a:rPr lang="fr-CA" sz="1570" b="1" dirty="0"/>
              <a:t> </a:t>
            </a:r>
            <a:r>
              <a:rPr lang="fr-CA" sz="1570" b="1" dirty="0" err="1"/>
              <a:t>testbank</a:t>
            </a:r>
            <a:endParaRPr lang="fr-CA" sz="157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548C78-F566-4663-9F1D-BA99B5889B9A}"/>
              </a:ext>
            </a:extLst>
          </p:cNvPr>
          <p:cNvSpPr txBox="1"/>
          <p:nvPr/>
        </p:nvSpPr>
        <p:spPr>
          <a:xfrm>
            <a:off x="6332739" y="2228670"/>
            <a:ext cx="1617778" cy="332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570" b="1" dirty="0"/>
              <a:t>12 V </a:t>
            </a:r>
            <a:r>
              <a:rPr lang="fr-CA" sz="1570" b="1" dirty="0" err="1"/>
              <a:t>batterijen</a:t>
            </a:r>
            <a:endParaRPr lang="fr-CA" sz="157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2EBF04-3FE6-4CA3-97D1-005BC7C37B8A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818030" y="2321004"/>
            <a:ext cx="67674" cy="95658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4CDE979-A20D-46E8-9C09-FD7CF580D1AA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198005" y="2562608"/>
            <a:ext cx="463058" cy="71498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7E68038-0994-4785-9AB4-DB84171FF73B}"/>
              </a:ext>
            </a:extLst>
          </p:cNvPr>
          <p:cNvSpPr/>
          <p:nvPr/>
        </p:nvSpPr>
        <p:spPr>
          <a:xfrm>
            <a:off x="5428820" y="4320862"/>
            <a:ext cx="694846" cy="404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2" name="Picture 4" descr="Image result for solar panel and batteries">
            <a:extLst>
              <a:ext uri="{FF2B5EF4-FFF2-40B4-BE49-F238E27FC236}">
                <a16:creationId xmlns:a16="http://schemas.microsoft.com/office/drawing/2014/main" id="{93AEC4AB-4A16-47F5-A2E7-1D76AE2A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72" y="1631774"/>
            <a:ext cx="2523534" cy="17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BB2B30FF-8946-4939-8BF1-0D4A0AF89EBE}"/>
              </a:ext>
            </a:extLst>
          </p:cNvPr>
          <p:cNvSpPr/>
          <p:nvPr/>
        </p:nvSpPr>
        <p:spPr>
          <a:xfrm>
            <a:off x="1329078" y="4294039"/>
            <a:ext cx="694846" cy="40493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F6BCF-0056-4155-B734-E9993B1D886C}"/>
              </a:ext>
            </a:extLst>
          </p:cNvPr>
          <p:cNvSpPr txBox="1"/>
          <p:nvPr/>
        </p:nvSpPr>
        <p:spPr>
          <a:xfrm>
            <a:off x="9209314" y="5673012"/>
            <a:ext cx="249127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Metingen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gedaan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 met </a:t>
            </a:r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een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multimeter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alleen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 in dit </a:t>
            </a:r>
            <a:r>
              <a:rPr lang="fr-CA" sz="1600" b="1" dirty="0" err="1">
                <a:solidFill>
                  <a:schemeClr val="bg1"/>
                </a:solidFill>
                <a:latin typeface="+mn-lt"/>
              </a:rPr>
              <a:t>pakket</a:t>
            </a:r>
            <a:r>
              <a:rPr lang="fr-CA" sz="1600" b="1" dirty="0">
                <a:solidFill>
                  <a:schemeClr val="bg1"/>
                </a:solidFill>
                <a:latin typeface="+mn-lt"/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368321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B4EEC-1041-4CFB-9CEA-2EDC51ED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6C8F6-2A88-48EF-8158-8CD19568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Inhoud</a:t>
            </a:r>
            <a:r>
              <a:rPr lang="fr-CA" dirty="0"/>
              <a:t> van de Solar Basic Set: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69DB80-864C-407D-BF5B-24C4A6F10EC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8188" y="1566000"/>
            <a:ext cx="6215069" cy="47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Onderwerpen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97E10-83ED-41B9-8040-DEBD41FB2D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2000" y="1956515"/>
            <a:ext cx="3844139" cy="287338"/>
          </a:xfrm>
          <a:solidFill>
            <a:schemeClr val="accent4"/>
          </a:solidFill>
        </p:spPr>
        <p:txBody>
          <a:bodyPr lIns="72000"/>
          <a:lstStyle/>
          <a:p>
            <a:pPr marL="0" indent="0"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#1 – de diode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ECC908A-6BAA-4D34-87A6-1FF39B6D6E1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31881" y="2389936"/>
            <a:ext cx="3284376" cy="15921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25A0E9-2E03-4BAD-9CED-3D24EA6976AD}"/>
              </a:ext>
            </a:extLst>
          </p:cNvPr>
          <p:cNvSpPr txBox="1"/>
          <p:nvPr/>
        </p:nvSpPr>
        <p:spPr>
          <a:xfrm>
            <a:off x="4245429" y="1956515"/>
            <a:ext cx="3200400" cy="210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Theorie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Beschrijving</a:t>
            </a:r>
            <a:r>
              <a:rPr lang="fr-CA" sz="1400" dirty="0">
                <a:latin typeface="+mn-lt"/>
              </a:rPr>
              <a:t> van de 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Principes </a:t>
            </a:r>
            <a:r>
              <a:rPr lang="fr-CA" sz="1400" dirty="0" err="1">
                <a:latin typeface="+mn-lt"/>
              </a:rPr>
              <a:t>voor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werking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Eigenschap</a:t>
            </a:r>
            <a:r>
              <a:rPr lang="fr-CA" sz="1400" dirty="0">
                <a:latin typeface="+mn-lt"/>
              </a:rPr>
              <a:t> U-I </a:t>
            </a:r>
            <a:r>
              <a:rPr lang="fr-CA" sz="1400" dirty="0" err="1">
                <a:latin typeface="+mn-lt"/>
              </a:rPr>
              <a:t>curve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Halfgeleiders</a:t>
            </a:r>
            <a:r>
              <a:rPr lang="fr-CA" sz="1400" dirty="0">
                <a:latin typeface="+mn-lt"/>
              </a:rPr>
              <a:t> (</a:t>
            </a:r>
            <a:r>
              <a:rPr lang="fr-CA" sz="1400" dirty="0" err="1">
                <a:latin typeface="+mn-lt"/>
              </a:rPr>
              <a:t>semiconductors</a:t>
            </a:r>
            <a:r>
              <a:rPr lang="fr-CA" sz="1400" dirty="0">
                <a:latin typeface="+mn-lt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8638F-084C-4711-9522-C4EADD1979C7}"/>
              </a:ext>
            </a:extLst>
          </p:cNvPr>
          <p:cNvSpPr txBox="1"/>
          <p:nvPr/>
        </p:nvSpPr>
        <p:spPr>
          <a:xfrm>
            <a:off x="7595119" y="1956515"/>
            <a:ext cx="4189444" cy="210230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Opdrachten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Observatie</a:t>
            </a:r>
            <a:r>
              <a:rPr lang="fr-CA" sz="1400" dirty="0">
                <a:latin typeface="+mn-lt"/>
              </a:rPr>
              <a:t> van diodes in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zonnepaneel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/>
              <a:t>Eigenschap</a:t>
            </a:r>
            <a:r>
              <a:rPr lang="fr-CA" sz="1400" dirty="0"/>
              <a:t> van de</a:t>
            </a:r>
            <a:r>
              <a:rPr lang="fr-CA" sz="1400" dirty="0">
                <a:latin typeface="+mn-lt"/>
              </a:rPr>
              <a:t> U-I </a:t>
            </a:r>
            <a:r>
              <a:rPr lang="fr-CA" sz="1400" dirty="0" err="1">
                <a:latin typeface="+mn-lt"/>
              </a:rPr>
              <a:t>curve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Doorlaatrichting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diode in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simpel</a:t>
            </a:r>
            <a:r>
              <a:rPr lang="fr-CA" sz="1400" dirty="0">
                <a:latin typeface="+mn-lt"/>
              </a:rPr>
              <a:t> circuit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Sperrichting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diode in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simpel</a:t>
            </a:r>
            <a:r>
              <a:rPr lang="fr-CA" sz="1400" dirty="0">
                <a:latin typeface="+mn-lt"/>
              </a:rPr>
              <a:t> circuit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DF0889-D97A-42EC-8F20-D8F252CB9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687" y="4547067"/>
            <a:ext cx="53816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7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Topics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F7BE9FC-C983-47D6-96DD-9FB4DC3AE385}"/>
              </a:ext>
            </a:extLst>
          </p:cNvPr>
          <p:cNvSpPr txBox="1">
            <a:spLocks/>
          </p:cNvSpPr>
          <p:nvPr/>
        </p:nvSpPr>
        <p:spPr>
          <a:xfrm>
            <a:off x="252000" y="1983924"/>
            <a:ext cx="3844139" cy="287338"/>
          </a:xfrm>
          <a:prstGeom prst="rect">
            <a:avLst/>
          </a:prstGeom>
          <a:solidFill>
            <a:schemeClr val="accent4"/>
          </a:solidFill>
        </p:spPr>
        <p:txBody>
          <a:bodyPr vert="horz" lIns="72000" tIns="0" rIns="0" bIns="0" rtlCol="0">
            <a:normAutofit/>
          </a:bodyPr>
          <a:lstStyle>
            <a:lvl1pPr marL="18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#2 – het </a:t>
            </a:r>
            <a:r>
              <a:rPr lang="fr-CA" b="1" dirty="0" err="1">
                <a:solidFill>
                  <a:schemeClr val="bg1"/>
                </a:solidFill>
              </a:rPr>
              <a:t>zonnepaneel</a:t>
            </a:r>
            <a:r>
              <a:rPr lang="fr-CA" b="1" dirty="0">
                <a:solidFill>
                  <a:schemeClr val="bg1"/>
                </a:solidFill>
              </a:rPr>
              <a:t> (PV </a:t>
            </a:r>
            <a:r>
              <a:rPr lang="fr-CA" b="1" dirty="0" err="1">
                <a:solidFill>
                  <a:schemeClr val="bg1"/>
                </a:solidFill>
              </a:rPr>
              <a:t>cel</a:t>
            </a:r>
            <a:r>
              <a:rPr lang="fr-CA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F65382-369B-4086-A6CD-B1781FC37627}"/>
              </a:ext>
            </a:extLst>
          </p:cNvPr>
          <p:cNvSpPr txBox="1"/>
          <p:nvPr/>
        </p:nvSpPr>
        <p:spPr>
          <a:xfrm>
            <a:off x="4245429" y="1983924"/>
            <a:ext cx="3200400" cy="210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Theorie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Cel</a:t>
            </a:r>
            <a:r>
              <a:rPr lang="fr-CA" sz="1400" dirty="0">
                <a:latin typeface="+mn-lt"/>
              </a:rPr>
              <a:t>, module en </a:t>
            </a:r>
            <a:r>
              <a:rPr lang="fr-CA" sz="1400" dirty="0" err="1">
                <a:latin typeface="+mn-lt"/>
              </a:rPr>
              <a:t>paneel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U-I </a:t>
            </a:r>
            <a:r>
              <a:rPr lang="fr-CA" sz="1400" dirty="0" err="1">
                <a:latin typeface="+mn-lt"/>
              </a:rPr>
              <a:t>curve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PV </a:t>
            </a:r>
            <a:r>
              <a:rPr lang="fr-CA" sz="1400" dirty="0" err="1">
                <a:latin typeface="+mn-lt"/>
              </a:rPr>
              <a:t>cel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Vermogens</a:t>
            </a:r>
            <a:r>
              <a:rPr lang="fr-CA" sz="1400" dirty="0">
                <a:latin typeface="+mn-lt"/>
              </a:rPr>
              <a:t>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Stralingssterkte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Standaard </a:t>
            </a:r>
            <a:r>
              <a:rPr lang="fr-CA" sz="1400" dirty="0" err="1">
                <a:latin typeface="+mn-lt"/>
              </a:rPr>
              <a:t>testcondities</a:t>
            </a:r>
            <a:r>
              <a:rPr lang="fr-CA" sz="1400" dirty="0">
                <a:latin typeface="+mn-lt"/>
              </a:rPr>
              <a:t> (STC)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Efficiëntie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Testbank</a:t>
            </a:r>
            <a:r>
              <a:rPr lang="fr-CA" sz="1400" dirty="0">
                <a:latin typeface="+mn-lt"/>
              </a:rPr>
              <a:t> en </a:t>
            </a:r>
            <a:r>
              <a:rPr lang="fr-CA" sz="1400" dirty="0" err="1">
                <a:latin typeface="+mn-lt"/>
              </a:rPr>
              <a:t>paneel</a:t>
            </a:r>
            <a:endParaRPr lang="fr-CA" sz="1400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562A00-1210-49CF-B07F-3C5DF8EA72D9}"/>
              </a:ext>
            </a:extLst>
          </p:cNvPr>
          <p:cNvSpPr txBox="1"/>
          <p:nvPr/>
        </p:nvSpPr>
        <p:spPr>
          <a:xfrm>
            <a:off x="7595119" y="1983924"/>
            <a:ext cx="4189444" cy="210230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Opdrachten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Constructie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Het </a:t>
            </a:r>
            <a:r>
              <a:rPr lang="fr-CA" sz="1400" dirty="0" err="1">
                <a:latin typeface="+mn-lt"/>
              </a:rPr>
              <a:t>plaatsen</a:t>
            </a:r>
            <a:r>
              <a:rPr lang="fr-CA" sz="1400" dirty="0">
                <a:latin typeface="+mn-lt"/>
              </a:rPr>
              <a:t> van het </a:t>
            </a:r>
            <a:r>
              <a:rPr lang="fr-CA" sz="1400" dirty="0" err="1">
                <a:latin typeface="+mn-lt"/>
              </a:rPr>
              <a:t>paneel</a:t>
            </a:r>
            <a:r>
              <a:rPr lang="fr-CA" sz="1400" dirty="0">
                <a:latin typeface="+mn-lt"/>
              </a:rPr>
              <a:t> in de </a:t>
            </a:r>
            <a:r>
              <a:rPr lang="fr-CA" sz="1400" dirty="0" err="1">
                <a:latin typeface="+mn-lt"/>
              </a:rPr>
              <a:t>testbank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Kortsluitstroom</a:t>
            </a:r>
            <a:r>
              <a:rPr lang="fr-CA" sz="1400" dirty="0">
                <a:latin typeface="+mn-lt"/>
              </a:rPr>
              <a:t> en open circuit </a:t>
            </a:r>
            <a:r>
              <a:rPr lang="fr-CA" sz="1400" dirty="0" err="1">
                <a:latin typeface="+mn-lt"/>
              </a:rPr>
              <a:t>spanning</a:t>
            </a:r>
            <a:r>
              <a:rPr lang="fr-CA" sz="1400" dirty="0">
                <a:latin typeface="+mn-lt"/>
              </a:rPr>
              <a:t> (? </a:t>
            </a:r>
            <a:r>
              <a:rPr lang="fr-CA" sz="1400" dirty="0" err="1">
                <a:latin typeface="+mn-lt"/>
              </a:rPr>
              <a:t>Nullast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spanning</a:t>
            </a:r>
            <a:r>
              <a:rPr lang="fr-CA" sz="14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Eigenschap</a:t>
            </a:r>
            <a:r>
              <a:rPr lang="fr-CA" sz="1400" dirty="0">
                <a:latin typeface="+mn-lt"/>
              </a:rPr>
              <a:t> U-I </a:t>
            </a:r>
            <a:r>
              <a:rPr lang="fr-CA" sz="1400" dirty="0" err="1">
                <a:latin typeface="+mn-lt"/>
              </a:rPr>
              <a:t>curve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Maximum Power Point (MPP) </a:t>
            </a:r>
            <a:r>
              <a:rPr lang="fr-CA" sz="1400" dirty="0" err="1">
                <a:latin typeface="+mn-lt"/>
              </a:rPr>
              <a:t>geproduceerd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door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enkele</a:t>
            </a:r>
            <a:r>
              <a:rPr lang="fr-CA" sz="1400" dirty="0">
                <a:latin typeface="+mn-lt"/>
              </a:rPr>
              <a:t> PV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Parallelle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werking</a:t>
            </a:r>
            <a:r>
              <a:rPr lang="fr-CA" sz="1400" dirty="0">
                <a:latin typeface="+mn-lt"/>
              </a:rPr>
              <a:t> van PV modules en U-I </a:t>
            </a:r>
            <a:r>
              <a:rPr lang="fr-CA" sz="1400" dirty="0" err="1">
                <a:latin typeface="+mn-lt"/>
              </a:rPr>
              <a:t>curve</a:t>
            </a:r>
            <a:endParaRPr lang="fr-CA" sz="1400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BAC2AD-2E34-47D4-A284-E355D4457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2442377"/>
            <a:ext cx="3968189" cy="14196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016232-F1EF-46F1-AC6F-417339FB6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8"/>
          <a:stretch/>
        </p:blipFill>
        <p:spPr>
          <a:xfrm>
            <a:off x="1298271" y="4147748"/>
            <a:ext cx="4815929" cy="23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652600-1FD9-4C64-91D1-1478DFC67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73B38-C0AF-44BE-83E1-7C8A45196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379273"/>
            <a:ext cx="4158192" cy="2276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EC81F8-3DA3-4783-814C-90A58F78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8" y="1458383"/>
            <a:ext cx="4465030" cy="2196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1C827D-96F6-4046-857E-76E9433A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" y="3843855"/>
            <a:ext cx="4191000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53AB7-9729-4488-B6E2-CB5BE5D1A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283" y="3982243"/>
            <a:ext cx="5295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6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8A0074-DC50-4E4C-9D7B-1FF3B9B98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941ED-E41C-4368-A228-DDDF8595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2" y="1376626"/>
            <a:ext cx="5581650" cy="37052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D1C74B-7CBA-4C4D-8DB5-817988682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792" y="1439333"/>
            <a:ext cx="2765547" cy="1941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0DBDF-9D77-420F-9473-DFC68ACEC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125" y="3443288"/>
            <a:ext cx="5019675" cy="303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E2A7F-D984-4626-97AF-62C2A97A9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962" y="1399941"/>
            <a:ext cx="2787125" cy="195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54147-5628-463B-88EA-E38A3048B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182149-5FEE-46AB-9490-B3CD4011A72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24B0B5-B628-46B7-9DE3-D526EC0F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Onderwerpen</a:t>
            </a:r>
            <a:endParaRPr lang="fr-C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097E10-83ED-41B9-8040-DEBD41FB2D5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2000" y="1956514"/>
            <a:ext cx="3844139" cy="433421"/>
          </a:xfrm>
          <a:solidFill>
            <a:schemeClr val="accent4"/>
          </a:solidFill>
        </p:spPr>
        <p:txBody>
          <a:bodyPr lIns="72000">
            <a:normAutofit fontScale="92500" lnSpcReduction="20000"/>
          </a:bodyPr>
          <a:lstStyle/>
          <a:p>
            <a:pPr marL="0" indent="0">
              <a:buNone/>
            </a:pPr>
            <a:r>
              <a:rPr lang="fr-CA" b="1" dirty="0" err="1">
                <a:solidFill>
                  <a:schemeClr val="bg1"/>
                </a:solidFill>
              </a:rPr>
              <a:t>Oefening</a:t>
            </a:r>
            <a:r>
              <a:rPr lang="fr-CA" b="1" dirty="0">
                <a:solidFill>
                  <a:schemeClr val="bg1"/>
                </a:solidFill>
              </a:rPr>
              <a:t> #3 – </a:t>
            </a:r>
            <a:r>
              <a:rPr lang="fr-CA" b="1" dirty="0" err="1">
                <a:solidFill>
                  <a:schemeClr val="bg1"/>
                </a:solidFill>
              </a:rPr>
              <a:t>effect</a:t>
            </a:r>
            <a:r>
              <a:rPr lang="fr-CA" b="1" dirty="0">
                <a:solidFill>
                  <a:schemeClr val="bg1"/>
                </a:solidFill>
              </a:rPr>
              <a:t> van </a:t>
            </a:r>
            <a:r>
              <a:rPr lang="fr-CA" b="1" dirty="0" err="1">
                <a:solidFill>
                  <a:schemeClr val="bg1"/>
                </a:solidFill>
              </a:rPr>
              <a:t>temperatuur</a:t>
            </a:r>
            <a:r>
              <a:rPr lang="fr-CA" b="1" dirty="0">
                <a:solidFill>
                  <a:schemeClr val="bg1"/>
                </a:solidFill>
              </a:rPr>
              <a:t> op de </a:t>
            </a:r>
            <a:r>
              <a:rPr lang="fr-CA" b="1" dirty="0" err="1">
                <a:solidFill>
                  <a:schemeClr val="bg1"/>
                </a:solidFill>
              </a:rPr>
              <a:t>prestaties</a:t>
            </a:r>
            <a:r>
              <a:rPr lang="fr-CA" b="1" dirty="0">
                <a:solidFill>
                  <a:schemeClr val="bg1"/>
                </a:solidFill>
              </a:rPr>
              <a:t> van </a:t>
            </a:r>
            <a:r>
              <a:rPr lang="fr-CA" b="1" dirty="0" err="1">
                <a:solidFill>
                  <a:schemeClr val="bg1"/>
                </a:solidFill>
              </a:rPr>
              <a:t>een</a:t>
            </a:r>
            <a:r>
              <a:rPr lang="fr-CA" b="1" dirty="0">
                <a:solidFill>
                  <a:schemeClr val="bg1"/>
                </a:solidFill>
              </a:rPr>
              <a:t> </a:t>
            </a:r>
            <a:r>
              <a:rPr lang="fr-CA" b="1" dirty="0" err="1">
                <a:solidFill>
                  <a:schemeClr val="bg1"/>
                </a:solidFill>
              </a:rPr>
              <a:t>zonnepaneel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25A0E9-2E03-4BAD-9CED-3D24EA6976AD}"/>
              </a:ext>
            </a:extLst>
          </p:cNvPr>
          <p:cNvSpPr txBox="1"/>
          <p:nvPr/>
        </p:nvSpPr>
        <p:spPr>
          <a:xfrm>
            <a:off x="4245429" y="1956515"/>
            <a:ext cx="3200400" cy="2102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Theorie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Effect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temperatuur</a:t>
            </a:r>
            <a:r>
              <a:rPr lang="fr-CA" sz="1400" dirty="0">
                <a:latin typeface="+mn-lt"/>
              </a:rPr>
              <a:t> op output </a:t>
            </a:r>
            <a:r>
              <a:rPr lang="fr-CA" sz="1400" dirty="0" err="1">
                <a:latin typeface="+mn-lt"/>
              </a:rPr>
              <a:t>spanning</a:t>
            </a:r>
            <a:r>
              <a:rPr lang="fr-CA" sz="1400" dirty="0">
                <a:latin typeface="+mn-lt"/>
              </a:rPr>
              <a:t> en </a:t>
            </a:r>
            <a:r>
              <a:rPr lang="fr-CA" sz="1400" dirty="0" err="1">
                <a:latin typeface="+mn-lt"/>
              </a:rPr>
              <a:t>stroom</a:t>
            </a:r>
            <a:r>
              <a:rPr lang="fr-CA" sz="1400" dirty="0">
                <a:latin typeface="+mn-lt"/>
              </a:rPr>
              <a:t> van PV </a:t>
            </a:r>
            <a:r>
              <a:rPr lang="fr-CA" sz="1400" dirty="0" err="1">
                <a:latin typeface="+mn-lt"/>
              </a:rPr>
              <a:t>panelen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Effect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temperatuur</a:t>
            </a:r>
            <a:r>
              <a:rPr lang="fr-CA" sz="1400" dirty="0">
                <a:latin typeface="+mn-lt"/>
              </a:rPr>
              <a:t> op het </a:t>
            </a:r>
            <a:r>
              <a:rPr lang="fr-CA" sz="1400" dirty="0" err="1">
                <a:latin typeface="+mn-lt"/>
              </a:rPr>
              <a:t>geleverde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vermogen</a:t>
            </a:r>
            <a:r>
              <a:rPr lang="fr-CA" sz="1400" dirty="0">
                <a:latin typeface="+mn-lt"/>
              </a:rPr>
              <a:t> van PV </a:t>
            </a:r>
            <a:r>
              <a:rPr lang="fr-CA" sz="1400" dirty="0" err="1">
                <a:latin typeface="+mn-lt"/>
              </a:rPr>
              <a:t>panelen</a:t>
            </a:r>
            <a:endParaRPr lang="fr-CA" sz="14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8638F-084C-4711-9522-C4EADD1979C7}"/>
              </a:ext>
            </a:extLst>
          </p:cNvPr>
          <p:cNvSpPr txBox="1"/>
          <p:nvPr/>
        </p:nvSpPr>
        <p:spPr>
          <a:xfrm>
            <a:off x="7595119" y="1956515"/>
            <a:ext cx="4189444" cy="210230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fr-CA" sz="1600" b="1" dirty="0" err="1">
                <a:latin typeface="+mn-lt"/>
              </a:rPr>
              <a:t>Procedure</a:t>
            </a:r>
            <a:r>
              <a:rPr lang="fr-CA" sz="1600" b="1" dirty="0"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Opbouw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latin typeface="+mn-lt"/>
              </a:rPr>
              <a:t>Open-circuit </a:t>
            </a:r>
            <a:r>
              <a:rPr lang="fr-CA" sz="1400" dirty="0" err="1">
                <a:latin typeface="+mn-lt"/>
              </a:rPr>
              <a:t>spanning</a:t>
            </a:r>
            <a:r>
              <a:rPr lang="fr-CA" sz="1400" dirty="0">
                <a:latin typeface="+mn-lt"/>
              </a:rPr>
              <a:t> en </a:t>
            </a:r>
            <a:r>
              <a:rPr lang="fr-CA" sz="1400" dirty="0" err="1">
                <a:latin typeface="+mn-lt"/>
              </a:rPr>
              <a:t>kortsluiting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stroom</a:t>
            </a:r>
            <a:r>
              <a:rPr lang="fr-CA" sz="1400" dirty="0">
                <a:latin typeface="+mn-lt"/>
              </a:rPr>
              <a:t> van </a:t>
            </a:r>
            <a:r>
              <a:rPr lang="fr-CA" sz="1400" dirty="0" err="1">
                <a:latin typeface="+mn-lt"/>
              </a:rPr>
              <a:t>een</a:t>
            </a:r>
            <a:r>
              <a:rPr lang="fr-CA" sz="1400" dirty="0">
                <a:latin typeface="+mn-lt"/>
              </a:rPr>
              <a:t> PV module in </a:t>
            </a:r>
            <a:r>
              <a:rPr lang="fr-CA" sz="1400" dirty="0" err="1">
                <a:latin typeface="+mn-lt"/>
              </a:rPr>
              <a:t>werking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bij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hoge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temperatuur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err="1">
                <a:latin typeface="+mn-lt"/>
              </a:rPr>
              <a:t>Eigenschap</a:t>
            </a:r>
            <a:r>
              <a:rPr lang="fr-CA" sz="1400" dirty="0">
                <a:latin typeface="+mn-lt"/>
              </a:rPr>
              <a:t> U-I </a:t>
            </a:r>
            <a:r>
              <a:rPr lang="fr-CA" sz="1400" dirty="0" err="1">
                <a:latin typeface="+mn-lt"/>
              </a:rPr>
              <a:t>curve</a:t>
            </a:r>
            <a:endParaRPr lang="fr-CA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/>
              <a:t>Maximum Power Point </a:t>
            </a:r>
            <a:r>
              <a:rPr lang="fr-CA" sz="1400" dirty="0" err="1"/>
              <a:t>geproduceerd</a:t>
            </a:r>
            <a:r>
              <a:rPr lang="fr-CA" sz="1400" dirty="0"/>
              <a:t> </a:t>
            </a:r>
            <a:r>
              <a:rPr lang="fr-CA" sz="1400" dirty="0" err="1"/>
              <a:t>door</a:t>
            </a:r>
            <a:r>
              <a:rPr lang="fr-CA" sz="1400" dirty="0"/>
              <a:t> </a:t>
            </a:r>
            <a:r>
              <a:rPr lang="fr-CA" sz="1400" dirty="0" err="1"/>
              <a:t>een</a:t>
            </a:r>
            <a:r>
              <a:rPr lang="fr-CA" sz="1400" dirty="0"/>
              <a:t> </a:t>
            </a:r>
            <a:r>
              <a:rPr lang="fr-CA" sz="1400" dirty="0" err="1">
                <a:latin typeface="+mn-lt"/>
              </a:rPr>
              <a:t>enkele</a:t>
            </a:r>
            <a:r>
              <a:rPr lang="fr-CA" sz="1400" dirty="0">
                <a:latin typeface="+mn-lt"/>
              </a:rPr>
              <a:t> PV </a:t>
            </a:r>
            <a:r>
              <a:rPr lang="fr-CA" sz="1400" dirty="0" err="1">
                <a:latin typeface="+mn-lt"/>
              </a:rPr>
              <a:t>paneel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bij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hoge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temperatuur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is</a:t>
            </a:r>
            <a:r>
              <a:rPr lang="fr-CA" sz="1400" dirty="0">
                <a:latin typeface="+mn-lt"/>
              </a:rPr>
              <a:t> </a:t>
            </a:r>
            <a:r>
              <a:rPr lang="fr-CA" sz="1400" dirty="0" err="1">
                <a:latin typeface="+mn-lt"/>
              </a:rPr>
              <a:t>lager</a:t>
            </a:r>
            <a:r>
              <a:rPr lang="fr-CA" sz="1400" dirty="0">
                <a:latin typeface="+mn-l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48876-0769-4A58-B6DD-77AA8E1F8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60"/>
          <a:stretch/>
        </p:blipFill>
        <p:spPr>
          <a:xfrm>
            <a:off x="252000" y="2413441"/>
            <a:ext cx="3844138" cy="1645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752106-44C0-4D2E-A054-C67C68CE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8" y="4058816"/>
            <a:ext cx="4000500" cy="2452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631568-876D-49B7-90F2-2B676477C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497" y="4342728"/>
            <a:ext cx="2167764" cy="1523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A62F9A-0F7A-4E57-8DE5-0A690EB12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195" y="4173645"/>
            <a:ext cx="3696758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9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ontactperson&quot;,&quot;Department&quot;) &amp; &quot;\&quot; &amp; MasterProperty(&quot;Contactperson&quot;,&quot;Displayname&quot;)]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MasterProperty(&quot;CustomField&quot;,&quot;PresentationTitle&quot;)]]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CreatedDate&quot;)=&quot;&quot;,&quot;&quot;,Translate(&quot;Doc.PPT.Created&quot;) &amp; &quot; &quot; &amp; MasterProperty(&quot;CustomField&quot;, &quot;DocumentCreatedDate&quot;))]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DocumentModifiedDate&quot;)=&quot;&quot;,&quot;&quot;,Translate(&quot;Doc.PPT.Modified&quot;) &amp; &quot; &quot; &amp; MasterProperty(&quot;CustomField&quot;, &quot;DocumentModifiedDate&quot;))]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Status&quot;)=&quot;&quot;,&quot;&quot;,Translate(&quot;Doc.PPT.Status&quot;) &amp; &quot; &quot; &amp; MasterProperty(&quot;CustomField&quot;, &quot;Status&quot;))]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IF(MasterProperty(&quot;CustomField&quot;, &quot;Classification&quot;)=&quot;&quot;,&quot;&quot;,Translate(&quot;Doc.PPT.Classification&quot;) &amp; &quot; &quot; &amp; MasterProperty(&quot;CustomField&quot;, &quot;Classification&quot;))]]"/>
</p:tagLst>
</file>

<file path=ppt/theme/theme1.xml><?xml version="1.0" encoding="utf-8"?>
<a:theme xmlns:a="http://schemas.openxmlformats.org/drawingml/2006/main" name="Default Theme">
  <a:themeElements>
    <a:clrScheme name="Festo Colors CC-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7E86"/>
      </a:accent1>
      <a:accent2>
        <a:srgbClr val="B6C0C6"/>
      </a:accent2>
      <a:accent3>
        <a:srgbClr val="D9DEE1"/>
      </a:accent3>
      <a:accent4>
        <a:srgbClr val="0091DC"/>
      </a:accent4>
      <a:accent5>
        <a:srgbClr val="73C4EF"/>
      </a:accent5>
      <a:accent6>
        <a:srgbClr val="C9E6FA"/>
      </a:accent6>
      <a:hlink>
        <a:srgbClr val="000000"/>
      </a:hlink>
      <a:folHlink>
        <a:srgbClr val="717E86"/>
      </a:folHlink>
    </a:clrScheme>
    <a:fontScheme name="MetaPlusLF">
      <a:majorFont>
        <a:latin typeface="MetaPlusLF"/>
        <a:ea typeface=""/>
        <a:cs typeface=""/>
      </a:majorFont>
      <a:minorFont>
        <a:latin typeface="MetaPlusLF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7F6B07A5-6BE3-499D-AD9B-067A478E6EE9}" vid="{8D3466CB-9183-4519-860A-7CE8DF210E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E3A3CE4800F3449CAFC631E93FEC79" ma:contentTypeVersion="0" ma:contentTypeDescription="Create a new document." ma:contentTypeScope="" ma:versionID="51c70bd783623ed4fd3643bd0be622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358BCE-838E-4D8D-8B99-3C210B5F297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CB4F62C-867F-499C-B973-BDE8C2635D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53FB3-67D4-4FAB-B1BC-1A8EE3A21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Aangepast</PresentationFormat>
  <Paragraphs>129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MetaPlusLF</vt:lpstr>
      <vt:lpstr>Arial</vt:lpstr>
      <vt:lpstr>Calibri</vt:lpstr>
      <vt:lpstr>Default Theme</vt:lpstr>
      <vt:lpstr>Presentatie Festo Solar Basic set</vt:lpstr>
      <vt:lpstr>PowerPoint-presentatie</vt:lpstr>
      <vt:lpstr>Solar Basic opstelling </vt:lpstr>
      <vt:lpstr>Inhoud van de Solar Basic Set:</vt:lpstr>
      <vt:lpstr>Onderwerpen</vt:lpstr>
      <vt:lpstr>Topics</vt:lpstr>
      <vt:lpstr>PowerPoint-presentatie</vt:lpstr>
      <vt:lpstr>PowerPoint-presentatie</vt:lpstr>
      <vt:lpstr>Onderwerpen</vt:lpstr>
      <vt:lpstr>Onderwerpen</vt:lpstr>
      <vt:lpstr>Onderwerpen</vt:lpstr>
      <vt:lpstr>PowerPoint-presentatie</vt:lpstr>
      <vt:lpstr>PowerPoint-presentatie</vt:lpstr>
      <vt:lpstr>Eigenschappen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2020-08-17T07:52:43Z</dcterms:created>
  <dcterms:modified xsi:type="dcterms:W3CDTF">2020-10-20T14:11:41Z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6c25f-31f1-46f7-b4f9-3c53b1ed0b07_Enabled">
    <vt:lpwstr>True</vt:lpwstr>
  </property>
  <property fmtid="{D5CDD505-2E9C-101B-9397-08002B2CF9AE}" pid="3" name="MSIP_Label_9c86c25f-31f1-46f7-b4f9-3c53b1ed0b07_SiteId">
    <vt:lpwstr>a1ae89fb-21b9-40bf-9d82-a10ae85a2407</vt:lpwstr>
  </property>
  <property fmtid="{D5CDD505-2E9C-101B-9397-08002B2CF9AE}" pid="4" name="MSIP_Label_9c86c25f-31f1-46f7-b4f9-3c53b1ed0b07_Owner">
    <vt:lpwstr>nl0pop@festo.net</vt:lpwstr>
  </property>
  <property fmtid="{D5CDD505-2E9C-101B-9397-08002B2CF9AE}" pid="5" name="MSIP_Label_9c86c25f-31f1-46f7-b4f9-3c53b1ed0b07_SetDate">
    <vt:lpwstr>2020-08-17T07:57:30.8944902Z</vt:lpwstr>
  </property>
  <property fmtid="{D5CDD505-2E9C-101B-9397-08002B2CF9AE}" pid="6" name="MSIP_Label_9c86c25f-31f1-46f7-b4f9-3c53b1ed0b07_Name">
    <vt:lpwstr>Internal</vt:lpwstr>
  </property>
  <property fmtid="{D5CDD505-2E9C-101B-9397-08002B2CF9AE}" pid="7" name="MSIP_Label_9c86c25f-31f1-46f7-b4f9-3c53b1ed0b07_Application">
    <vt:lpwstr>Microsoft Azure Information Protection</vt:lpwstr>
  </property>
  <property fmtid="{D5CDD505-2E9C-101B-9397-08002B2CF9AE}" pid="8" name="MSIP_Label_9c86c25f-31f1-46f7-b4f9-3c53b1ed0b07_ActionId">
    <vt:lpwstr>e024fb9b-7d9a-43d5-ac12-6913203e10e0</vt:lpwstr>
  </property>
  <property fmtid="{D5CDD505-2E9C-101B-9397-08002B2CF9AE}" pid="9" name="MSIP_Label_9c86c25f-31f1-46f7-b4f9-3c53b1ed0b07_Extended_MSFT_Method">
    <vt:lpwstr>Automatic</vt:lpwstr>
  </property>
  <property fmtid="{D5CDD505-2E9C-101B-9397-08002B2CF9AE}" pid="10" name="Sensitivity">
    <vt:lpwstr>Internal</vt:lpwstr>
  </property>
</Properties>
</file>