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6" r:id="rId3"/>
    <p:sldId id="277" r:id="rId4"/>
    <p:sldId id="257" r:id="rId5"/>
    <p:sldId id="258" r:id="rId6"/>
    <p:sldId id="278" r:id="rId7"/>
    <p:sldId id="263" r:id="rId8"/>
    <p:sldId id="265" r:id="rId9"/>
    <p:sldId id="282" r:id="rId10"/>
    <p:sldId id="283" r:id="rId11"/>
    <p:sldId id="284" r:id="rId12"/>
    <p:sldId id="285" r:id="rId13"/>
    <p:sldId id="286" r:id="rId14"/>
    <p:sldId id="302" r:id="rId15"/>
    <p:sldId id="299" r:id="rId16"/>
    <p:sldId id="300" r:id="rId17"/>
    <p:sldId id="287" r:id="rId18"/>
    <p:sldId id="288" r:id="rId19"/>
    <p:sldId id="289" r:id="rId20"/>
    <p:sldId id="266" r:id="rId21"/>
    <p:sldId id="290" r:id="rId22"/>
    <p:sldId id="274" r:id="rId23"/>
    <p:sldId id="291" r:id="rId24"/>
    <p:sldId id="292" r:id="rId25"/>
    <p:sldId id="293" r:id="rId26"/>
    <p:sldId id="297" r:id="rId27"/>
    <p:sldId id="264" r:id="rId28"/>
    <p:sldId id="296" r:id="rId29"/>
    <p:sldId id="294" r:id="rId30"/>
    <p:sldId id="295" r:id="rId31"/>
    <p:sldId id="280" r:id="rId32"/>
    <p:sldId id="281" r:id="rId33"/>
    <p:sldId id="279" r:id="rId34"/>
    <p:sldId id="301" r:id="rId3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86077" autoAdjust="0"/>
  </p:normalViewPr>
  <p:slideViewPr>
    <p:cSldViewPr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625095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2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D3648A-FC21-421C-9EFE-C09394C1C75D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625095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D302E8-311C-449D-AE15-93E3FDBA84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81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E1FD-8410-4815-9F43-117F42E4181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430A-57D1-4A1D-A967-73150E636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בעזרת מודול בלוטות הכולל</a:t>
            </a:r>
            <a:r>
              <a:rPr lang="en-US" dirty="0"/>
              <a:t>USB </a:t>
            </a:r>
            <a:r>
              <a:rPr lang="he-IL" dirty="0"/>
              <a:t> וסוללה של 2300 </a:t>
            </a:r>
            <a:r>
              <a:rPr lang="he-IL" dirty="0" err="1"/>
              <a:t>מיליאמפר</a:t>
            </a:r>
            <a:r>
              <a:rPr lang="he-IL" dirty="0"/>
              <a:t> שעה ניתן לחבר כל הרכב אפשרי של חיישנים לכל פלטפורמת מחשוב כגון: מחשב </a:t>
            </a:r>
            <a:r>
              <a:rPr lang="en-US" dirty="0"/>
              <a:t>PC</a:t>
            </a:r>
            <a:r>
              <a:rPr lang="he-IL" dirty="0"/>
              <a:t>,</a:t>
            </a:r>
            <a:r>
              <a:rPr lang="en-US" dirty="0"/>
              <a:t> </a:t>
            </a:r>
            <a:r>
              <a:rPr lang="he-IL" dirty="0"/>
              <a:t>מחשב מק, </a:t>
            </a:r>
            <a:r>
              <a:rPr lang="he-IL" dirty="0" err="1"/>
              <a:t>איפד</a:t>
            </a:r>
            <a:r>
              <a:rPr lang="he-IL" dirty="0"/>
              <a:t>, </a:t>
            </a:r>
            <a:r>
              <a:rPr lang="he-IL" dirty="0" err="1"/>
              <a:t>טאבלט</a:t>
            </a:r>
            <a:r>
              <a:rPr lang="he-IL" dirty="0"/>
              <a:t> או </a:t>
            </a:r>
            <a:r>
              <a:rPr lang="he-IL" dirty="0" err="1"/>
              <a:t>סמרטפון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5CEE0-5178-4BD3-9803-6B80C7C501A0}" type="slidenum">
              <a:rPr lang="es-CL" altLang="en-US" smtClean="0"/>
              <a:pPr>
                <a:defRPr/>
              </a:pPr>
              <a:t>26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64432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בעזרת מודול בלוטות הכולל</a:t>
            </a:r>
            <a:r>
              <a:rPr lang="en-US" dirty="0"/>
              <a:t>USB </a:t>
            </a:r>
            <a:r>
              <a:rPr lang="he-IL" dirty="0"/>
              <a:t> וסוללה של 2300 </a:t>
            </a:r>
            <a:r>
              <a:rPr lang="he-IL" dirty="0" err="1"/>
              <a:t>מיליאמפר</a:t>
            </a:r>
            <a:r>
              <a:rPr lang="he-IL" dirty="0"/>
              <a:t> שעה ניתן לחבר כל הרכב אפשרי של חיישנים לכל פלטפורמת מחשוב כגון: מחשב </a:t>
            </a:r>
            <a:r>
              <a:rPr lang="en-US" dirty="0"/>
              <a:t>PC</a:t>
            </a:r>
            <a:r>
              <a:rPr lang="he-IL" dirty="0"/>
              <a:t>,</a:t>
            </a:r>
            <a:r>
              <a:rPr lang="en-US" dirty="0"/>
              <a:t> </a:t>
            </a:r>
            <a:r>
              <a:rPr lang="he-IL" dirty="0"/>
              <a:t>מחשב מק, </a:t>
            </a:r>
            <a:r>
              <a:rPr lang="he-IL" dirty="0" err="1"/>
              <a:t>איפד</a:t>
            </a:r>
            <a:r>
              <a:rPr lang="he-IL" dirty="0"/>
              <a:t>, </a:t>
            </a:r>
            <a:r>
              <a:rPr lang="he-IL" dirty="0" err="1"/>
              <a:t>טאבלט</a:t>
            </a:r>
            <a:r>
              <a:rPr lang="he-IL" dirty="0"/>
              <a:t> או </a:t>
            </a:r>
            <a:r>
              <a:rPr lang="he-IL" dirty="0" err="1"/>
              <a:t>סמרטפון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5CEE0-5178-4BD3-9803-6B80C7C501A0}" type="slidenum">
              <a:rPr lang="es-CL" altLang="en-US" smtClean="0"/>
              <a:pPr>
                <a:defRPr/>
              </a:pPr>
              <a:t>34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91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3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3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FD02-0856-4C0E-9481-E482CF27B98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9D49-9BB8-42F8-BD79-6E4EF9E0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jpg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584884"/>
            <a:ext cx="4320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Rounded MT Bold" panose="020F0704030504030204" pitchFamily="34" charset="0"/>
              </a:rPr>
              <a:t>NeuLog Quick Guide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41277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demonstration of NeuLog sensors using: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software, Wi-Fi module and display modules </a:t>
            </a:r>
          </a:p>
        </p:txBody>
      </p:sp>
      <p:pic>
        <p:nvPicPr>
          <p:cNvPr id="6" name="Picture 5" descr="C:\Users\einat\Dropbox\Sensor large photos 111213\UVA (Sun glasses)-hig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59" y="3225553"/>
            <a:ext cx="5296545" cy="297729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Picture 8" descr="Description: Neu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8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39752" y="410373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Visual Screen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164160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'Visuals'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 and you will get the following screen.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screen is excellent for displaying reactions without running experiments.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'Main'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 on the right to return to the main screen.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44" y="3140968"/>
            <a:ext cx="5688312" cy="35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4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47739" y="315777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Running an experiment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5556" y="1340645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concept of NeuLog software is to show on the screen only what you may need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You See is What You Need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software guides the user how to use it intuitively.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'Run experiment'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80" y="3140968"/>
            <a:ext cx="5760000" cy="357463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B8E008-48CD-4E45-997D-5011AAF41B49}"/>
              </a:ext>
            </a:extLst>
          </p:cNvPr>
          <p:cNvCxnSpPr>
            <a:cxnSpLocks/>
          </p:cNvCxnSpPr>
          <p:nvPr/>
        </p:nvCxnSpPr>
        <p:spPr>
          <a:xfrm flipH="1">
            <a:off x="3203848" y="2607920"/>
            <a:ext cx="360040" cy="67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5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07704" y="169513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Experiment parameters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09728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screen shows the experiment’s parameters (duration and sampling rate) with the default setup.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parameters can be changed.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use the parameters saved in the sensor flash memory (explained later).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also use the trigger options.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click on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'Experiment setup'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send the experiment setup to the sensors to shorten the time between clicking on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'Record'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running the experiment.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'Record'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EF43F-7D93-4FF0-92AF-139BC0D81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452397"/>
            <a:ext cx="4845035" cy="30715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C2C443-CA81-4435-9899-525C6983C0E4}"/>
              </a:ext>
            </a:extLst>
          </p:cNvPr>
          <p:cNvCxnSpPr>
            <a:cxnSpLocks/>
          </p:cNvCxnSpPr>
          <p:nvPr/>
        </p:nvCxnSpPr>
        <p:spPr>
          <a:xfrm>
            <a:off x="2426267" y="3372943"/>
            <a:ext cx="1209629" cy="4160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35D711-1EA7-43F9-A6C0-0F917580B078}"/>
              </a:ext>
            </a:extLst>
          </p:cNvPr>
          <p:cNvCxnSpPr>
            <a:cxnSpLocks/>
          </p:cNvCxnSpPr>
          <p:nvPr/>
        </p:nvCxnSpPr>
        <p:spPr>
          <a:xfrm>
            <a:off x="4139952" y="2564904"/>
            <a:ext cx="43204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9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95736" y="1955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Experiment results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848" y="1257469"/>
            <a:ext cx="8346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the experiment is running, direct the light sensor to the lamp and then to the floor until the experiments stops.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get a screen similar to the screen below.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sensor image on the left shows the participating sensors, but without reading the sensors.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see the live sensors 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double arrows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0EE80B-4563-471A-B45E-A75CCBF2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18" y="3415613"/>
            <a:ext cx="4992564" cy="31089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DD67D5-A5B7-4409-880A-A27D948E4BF4}"/>
              </a:ext>
            </a:extLst>
          </p:cNvPr>
          <p:cNvCxnSpPr>
            <a:cxnSpLocks/>
          </p:cNvCxnSpPr>
          <p:nvPr/>
        </p:nvCxnSpPr>
        <p:spPr>
          <a:xfrm flipH="1">
            <a:off x="2699792" y="3175595"/>
            <a:ext cx="2808312" cy="1189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4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>
            <a:extLst>
              <a:ext uri="{FF2B5EF4-FFF2-40B4-BE49-F238E27FC236}">
                <a16:creationId xmlns:a16="http://schemas.microsoft.com/office/drawing/2014/main" id="{F2D11666-5188-4F46-80B5-2546213407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29B0D-085F-44F2-8179-7486C092AB45}"/>
              </a:ext>
            </a:extLst>
          </p:cNvPr>
          <p:cNvSpPr txBox="1"/>
          <p:nvPr/>
        </p:nvSpPr>
        <p:spPr>
          <a:xfrm>
            <a:off x="2117866" y="27620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Experiment analysis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8E6B2-9C32-41F0-BFC1-4DD67A9F5BA9}"/>
              </a:ext>
            </a:extLst>
          </p:cNvPr>
          <p:cNvSpPr/>
          <p:nvPr/>
        </p:nvSpPr>
        <p:spPr>
          <a:xfrm>
            <a:off x="395536" y="1313991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buttons below to analyze the experiment's results.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 the experiment; save it as a CSV file or as an image, mail it, print the graph or save the experiment setup.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freeze the graph and run another experiment, or open a saved experiment so you will see the two graphs on the same screen.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'Functions'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button enables many mathematical manipulation on the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6B1EC-B72F-470D-991B-EA86149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408" y="3429000"/>
            <a:ext cx="5171908" cy="32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95736" y="1955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Experiment results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848" y="1257469"/>
            <a:ext cx="8346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Display the cursors and drag them.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square on the left shows the cursors' values of X and Y.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1BF115-A6EF-4464-AF41-5DAA3232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126951"/>
            <a:ext cx="6958222" cy="433309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DD67D5-A5B7-4409-880A-A27D948E4BF4}"/>
              </a:ext>
            </a:extLst>
          </p:cNvPr>
          <p:cNvCxnSpPr>
            <a:cxnSpLocks/>
          </p:cNvCxnSpPr>
          <p:nvPr/>
        </p:nvCxnSpPr>
        <p:spPr>
          <a:xfrm>
            <a:off x="1835696" y="1916832"/>
            <a:ext cx="50405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1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95736" y="1955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Experiment results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848" y="1257469"/>
            <a:ext cx="8346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Calling a function (like the linear fit displayed below), creates another graph accordingly.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Calling the function without cursors will operate the function on the entire results.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Clicking on the new graph button, will displays the graph formula and parameters such as: highest, lowest, average, area and standard deviation values.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8379B1-414E-46A0-9F69-D87F0B2C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06236"/>
            <a:ext cx="5362714" cy="33562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DD67D5-A5B7-4409-880A-A27D948E4BF4}"/>
              </a:ext>
            </a:extLst>
          </p:cNvPr>
          <p:cNvCxnSpPr>
            <a:cxnSpLocks/>
          </p:cNvCxnSpPr>
          <p:nvPr/>
        </p:nvCxnSpPr>
        <p:spPr>
          <a:xfrm flipH="1">
            <a:off x="2699792" y="2655890"/>
            <a:ext cx="1080120" cy="1305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0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17866" y="27620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Experiment analysis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1230307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'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Functions'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button enables many mathematic manipulations for the results of a certain sensor graph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two sensors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 or without a constant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A+k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A-K,  A*K,  A/K,  A+B,  A-B,  A*B,  A/B, </a:t>
            </a:r>
          </a:p>
          <a:p>
            <a:pPr marL="401241"/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/dB, 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/dB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∫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/dt, 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e^A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10^A,</a:t>
            </a:r>
          </a:p>
          <a:p>
            <a:pPr marL="401241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1/A,  1/A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FFT(A),  Zoom fit,  Polynomial (A)</a:t>
            </a:r>
          </a:p>
          <a:p>
            <a:pPr marL="401241"/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graph created by the function is given a button, and a new manipulation can be done on it, with or without a sensor.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FD334-243F-462A-ACF2-FC0893F0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861048"/>
            <a:ext cx="4465644" cy="27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95736" y="36430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FFT Experiment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4127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 to the Main screen.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the experiment parameters to 150ms duration and 2000 sampling rate.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the light sensor to the room's lamp and 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'Record'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'Zoom Fit'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2924944"/>
            <a:ext cx="5544616" cy="34618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709609-958D-4A94-8E06-798311CFC763}"/>
              </a:ext>
            </a:extLst>
          </p:cNvPr>
          <p:cNvCxnSpPr>
            <a:cxnSpLocks/>
          </p:cNvCxnSpPr>
          <p:nvPr/>
        </p:nvCxnSpPr>
        <p:spPr>
          <a:xfrm>
            <a:off x="2627784" y="3116000"/>
            <a:ext cx="864096" cy="2905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20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95736" y="34915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FFT Experiment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53617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'Function'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'FFT de A (sin CD)'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you will get the following screen with a peak at 100Hz.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839440"/>
            <a:ext cx="5904656" cy="36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475" y="803191"/>
            <a:ext cx="5001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Rounded MT Bold" panose="020F0704030504030204" pitchFamily="34" charset="0"/>
              </a:rPr>
              <a:t>NeuLog Logger sensors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3568" y="1628800"/>
            <a:ext cx="799288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NeuLog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sensors are logger sensors.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tiny computer in each sensor samples, processes and stores the data.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probe connected to the sensor is pre-calibrated in the factory and no further calibration is required.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data stored by the sensor is processed digital data.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sensor has different measurement ranges and changing the measuring range or type of processing is simply done on the computer screen.</a:t>
            </a:r>
          </a:p>
        </p:txBody>
      </p:sp>
    </p:spTree>
    <p:extLst>
      <p:ext uri="{BB962C8B-B14F-4D97-AF65-F5344CB8AC3E}">
        <p14:creationId xmlns:p14="http://schemas.microsoft.com/office/powerpoint/2010/main" val="71832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39752" y="47191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Off-Line Mode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1585733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Return to the Main screen.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sensor image.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99" y="2636912"/>
            <a:ext cx="6041249" cy="3749176"/>
          </a:xfrm>
          <a:prstGeom prst="rect">
            <a:avLst/>
          </a:prstGeom>
        </p:spPr>
      </p:pic>
      <p:cxnSp>
        <p:nvCxnSpPr>
          <p:cNvPr id="8" name="מחבר חץ ישר 7"/>
          <p:cNvCxnSpPr>
            <a:cxnSpLocks/>
          </p:cNvCxnSpPr>
          <p:nvPr/>
        </p:nvCxnSpPr>
        <p:spPr>
          <a:xfrm flipH="1">
            <a:off x="2339752" y="2293619"/>
            <a:ext cx="720080" cy="1135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6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39752" y="433883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The sensor parameters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495820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This screen shows the sensor’s parameters in its flash memory.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You can change the range of the sensor,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sampling Rate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for an Off-line experiment.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Check that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is 10 seconds and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is 100 per second.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96952"/>
            <a:ext cx="5677274" cy="35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3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279294" y="40408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Off-line Experiment Run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/>
          <p:nvPr/>
        </p:nvSpPr>
        <p:spPr>
          <a:xfrm>
            <a:off x="683568" y="1488825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Disconnect the sensor from the PC.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it to the battery module.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Start/Stop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LED on the sensor will blink for 10 seconds indicating experiment run.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 the sensor to a lamp and to the ground.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blinking stops, repeat the experiment again.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385F5C-1C81-49B8-855F-25A21D32BD01}"/>
              </a:ext>
            </a:extLst>
          </p:cNvPr>
          <p:cNvGrpSpPr/>
          <p:nvPr/>
        </p:nvGrpSpPr>
        <p:grpSpPr>
          <a:xfrm>
            <a:off x="2627784" y="3866230"/>
            <a:ext cx="3528392" cy="2475554"/>
            <a:chOff x="1115616" y="3812190"/>
            <a:chExt cx="3528392" cy="24755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820FD5-35AA-4460-9FDF-E1D93401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910304"/>
              <a:ext cx="1991770" cy="2377440"/>
            </a:xfrm>
            <a:prstGeom prst="rect">
              <a:avLst/>
            </a:prstGeom>
          </p:spPr>
        </p:pic>
        <p:pic>
          <p:nvPicPr>
            <p:cNvPr id="15" name="Picture 8" descr="C:\Users\einat\Dropbox\Sensor large photos 111213\NUL-204 Light.jpg">
              <a:extLst>
                <a:ext uri="{FF2B5EF4-FFF2-40B4-BE49-F238E27FC236}">
                  <a16:creationId xmlns:a16="http://schemas.microsoft.com/office/drawing/2014/main" id="{1CAD711C-5858-4CCE-924A-2FDD6565F1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9" r="32227" b="39620"/>
            <a:stretch/>
          </p:blipFill>
          <p:spPr bwMode="auto">
            <a:xfrm>
              <a:off x="2895803" y="3812190"/>
              <a:ext cx="1336170" cy="218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0E132C-28EE-43E8-A1D8-FC41BA4CD4C1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3707904" y="5198047"/>
              <a:ext cx="936104" cy="26910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2B09E2-553B-4A28-B995-AC7319362B17}"/>
              </a:ext>
            </a:extLst>
          </p:cNvPr>
          <p:cNvSpPr/>
          <p:nvPr/>
        </p:nvSpPr>
        <p:spPr>
          <a:xfrm>
            <a:off x="6156176" y="4982980"/>
            <a:ext cx="1296144" cy="53821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Start/Stop</a:t>
            </a:r>
            <a:endParaRPr lang="he-I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99592" y="58488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Load Off-line Experiment results from the senor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/>
          <p:nvPr/>
        </p:nvSpPr>
        <p:spPr>
          <a:xfrm>
            <a:off x="467544" y="170080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Disconnect the sensor from the battery module and connect it again to the PC using the USB module.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that you have the main screen as shown below.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08" y="2924944"/>
            <a:ext cx="5760000" cy="35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19572" y="49485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Load Off-line Experiment results from the senor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/>
          <p:nvPr/>
        </p:nvSpPr>
        <p:spPr>
          <a:xfrm>
            <a:off x="323528" y="15567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opened window shows the saved experiments in the sensor flash memory.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can be up to 5 saved experiments.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on the left is the last one and it is selected.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select any of the saved experiments.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'Load experiment'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212976"/>
            <a:ext cx="5405722" cy="33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55576" y="58488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Load Off-line Experiment results from the senor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/>
          <p:nvPr/>
        </p:nvSpPr>
        <p:spPr>
          <a:xfrm>
            <a:off x="395536" y="178304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saved experiment’s results are loaded and displayed on the screen.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export the experiment, freeze and load another one, etc.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42766"/>
            <a:ext cx="5760000" cy="35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2195A8-7B41-4E17-8DA2-04E7252F0953}"/>
              </a:ext>
            </a:extLst>
          </p:cNvPr>
          <p:cNvGrpSpPr/>
          <p:nvPr/>
        </p:nvGrpSpPr>
        <p:grpSpPr>
          <a:xfrm>
            <a:off x="1443415" y="2267341"/>
            <a:ext cx="6224929" cy="3753947"/>
            <a:chOff x="2103316" y="1490092"/>
            <a:chExt cx="8299906" cy="45412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6DD659-D157-4587-8FF6-E73F57F05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316" y="1490092"/>
              <a:ext cx="8299906" cy="38476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F96843-9DBF-4870-97C2-F5AC72AD3D2E}"/>
                </a:ext>
              </a:extLst>
            </p:cNvPr>
            <p:cNvSpPr txBox="1"/>
            <p:nvPr/>
          </p:nvSpPr>
          <p:spPr>
            <a:xfrm>
              <a:off x="7647110" y="4324494"/>
              <a:ext cx="2279047" cy="6329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 sensor configuration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4FC3F-AEA1-4AB8-8862-94F2DFD80997}"/>
                </a:ext>
              </a:extLst>
            </p:cNvPr>
            <p:cNvSpPr txBox="1"/>
            <p:nvPr/>
          </p:nvSpPr>
          <p:spPr>
            <a:xfrm>
              <a:off x="4518656" y="4324494"/>
              <a:ext cx="2784309" cy="11541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Bluetooth / USB /</a:t>
              </a:r>
            </a:p>
            <a:p>
              <a:pPr algn="ctr" rtl="0"/>
              <a:r>
                <a:rPr lang="he-I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battery</a:t>
              </a:r>
              <a:r>
                <a:rPr lang="he-I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2300mAh</a:t>
              </a:r>
              <a:endParaRPr lang="he-I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 or wireless connection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F8DA91-3DC0-4CEF-8DD9-0188BBB821DA}"/>
                </a:ext>
              </a:extLst>
            </p:cNvPr>
            <p:cNvSpPr txBox="1"/>
            <p:nvPr/>
          </p:nvSpPr>
          <p:spPr>
            <a:xfrm>
              <a:off x="2321179" y="5137721"/>
              <a:ext cx="2565776" cy="8935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PC, MAC, </a:t>
              </a:r>
            </a:p>
            <a:p>
              <a:pPr algn="ctr" rtl="0"/>
              <a:r>
                <a:rPr lang="en-US" sz="1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iPAD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 Tablet,</a:t>
              </a:r>
            </a:p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Smartphone</a:t>
              </a:r>
            </a:p>
          </p:txBody>
        </p:sp>
      </p:grpSp>
      <p:pic>
        <p:nvPicPr>
          <p:cNvPr id="13" name="Picture 12" descr="Description: Neulogo.png">
            <a:extLst>
              <a:ext uri="{FF2B5EF4-FFF2-40B4-BE49-F238E27FC236}">
                <a16:creationId xmlns:a16="http://schemas.microsoft.com/office/drawing/2014/main" id="{ADCB4001-FD85-49E7-AD89-08B38D5057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4483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F5BA8-5AB5-4019-80B9-38BECE3101E6}"/>
              </a:ext>
            </a:extLst>
          </p:cNvPr>
          <p:cNvSpPr txBox="1"/>
          <p:nvPr/>
        </p:nvSpPr>
        <p:spPr>
          <a:xfrm>
            <a:off x="1775948" y="808481"/>
            <a:ext cx="578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Bluetooth/USB module is a single interface for all computing platforms</a:t>
            </a:r>
          </a:p>
        </p:txBody>
      </p:sp>
    </p:spTree>
    <p:extLst>
      <p:ext uri="{BB962C8B-B14F-4D97-AF65-F5344CB8AC3E}">
        <p14:creationId xmlns:p14="http://schemas.microsoft.com/office/powerpoint/2010/main" val="5280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15616" y="315777"/>
            <a:ext cx="619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Bluetooth module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Working with tablets and smartphones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412970"/>
            <a:ext cx="82496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Bluetooth module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enables connecting many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logger sensors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tablets and smart phones. 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includes a large capacity rechargeable battery (2300 </a:t>
            </a:r>
            <a:r>
              <a:rPr lang="en-US" sz="16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can also be used for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wire connection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0">
              <a:buFont typeface="Wingdings" panose="05000000000000000000" pitchFamily="2" charset="2"/>
              <a:buChar char="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sensor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Bluetooth (BLT) module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Check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Bluetooth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enabled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your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orange button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BLT module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2095" algn="just"/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The blue LED will start blinking.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NeuLog application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software on your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only one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available, the connection to the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will be done automatically; otherwise you have to select the module from the open list.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blinking will stop and the opening screen will appear.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20172" y="5160312"/>
            <a:ext cx="1908212" cy="973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Any chain of sensors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81A1CD-93EA-4A8F-8919-30CD0402B7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3" y="4581128"/>
            <a:ext cx="2378075" cy="2447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A8CFD-8544-4B6B-A99D-083AD419A8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32" y="4653920"/>
            <a:ext cx="1621790" cy="1922145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2AC8A8E8-0026-482F-A008-FED670CEE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484" y="5322046"/>
            <a:ext cx="392430" cy="650004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</a:t>
            </a:r>
            <a:endParaRPr lang="en-US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8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76935" y="680258"/>
            <a:ext cx="619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Wi-Fi module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Working with tablets and smartphones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7179" y="1867791"/>
            <a:ext cx="82496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WIFI-202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module enables connecting sensors to any computer platform via Wi-Fi.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NeuLog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is already installed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WIFI-202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do not have to use any application software, just surf to the module.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WIFI-202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module has a different network and its network name is marked on its back. It this way, more than one module can work in the same classroom.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http://neulog.com/portals/3/Images/NewFolder/icons_pic/WiFi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3"/>
          <a:stretch/>
        </p:blipFill>
        <p:spPr bwMode="auto">
          <a:xfrm>
            <a:off x="6012160" y="822891"/>
            <a:ext cx="604361" cy="369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4EB38FA9-1C2B-4E53-9B44-B8908BA16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077408"/>
            <a:ext cx="1908212" cy="973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Any chain of sensors 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FDD16290-1741-46DC-B815-E48A3080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84" y="5203839"/>
            <a:ext cx="392430" cy="650004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</a:t>
            </a:r>
            <a:endParaRPr lang="en-US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F57B09-2D88-4BB1-AD02-56FE29142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66" y="4602944"/>
            <a:ext cx="1617257" cy="1922400"/>
          </a:xfrm>
          <a:prstGeom prst="rect">
            <a:avLst/>
          </a:prstGeom>
        </p:spPr>
      </p:pic>
      <p:sp>
        <p:nvSpPr>
          <p:cNvPr id="24" name="Freeform 12">
            <a:extLst>
              <a:ext uri="{FF2B5EF4-FFF2-40B4-BE49-F238E27FC236}">
                <a16:creationId xmlns:a16="http://schemas.microsoft.com/office/drawing/2014/main" id="{0CDB900A-12D8-4019-93A2-60F5BD9845EF}"/>
              </a:ext>
            </a:extLst>
          </p:cNvPr>
          <p:cNvSpPr/>
          <p:nvPr/>
        </p:nvSpPr>
        <p:spPr>
          <a:xfrm>
            <a:off x="3949722" y="4248564"/>
            <a:ext cx="1367075" cy="769175"/>
          </a:xfrm>
          <a:custGeom>
            <a:avLst/>
            <a:gdLst>
              <a:gd name="connsiteX0" fmla="*/ 49659 w 1969899"/>
              <a:gd name="connsiteY0" fmla="*/ 568170 h 1116810"/>
              <a:gd name="connsiteX1" fmla="*/ 38229 w 1969899"/>
              <a:gd name="connsiteY1" fmla="*/ 156690 h 1116810"/>
              <a:gd name="connsiteX2" fmla="*/ 472569 w 1969899"/>
              <a:gd name="connsiteY2" fmla="*/ 8100 h 1116810"/>
              <a:gd name="connsiteX3" fmla="*/ 1684149 w 1969899"/>
              <a:gd name="connsiteY3" fmla="*/ 373860 h 1116810"/>
              <a:gd name="connsiteX4" fmla="*/ 1969899 w 1969899"/>
              <a:gd name="connsiteY4" fmla="*/ 1116810 h 11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99" h="1116810">
                <a:moveTo>
                  <a:pt x="49659" y="568170"/>
                </a:moveTo>
                <a:cubicBezTo>
                  <a:pt x="8701" y="409102"/>
                  <a:pt x="-32256" y="250035"/>
                  <a:pt x="38229" y="156690"/>
                </a:cubicBezTo>
                <a:cubicBezTo>
                  <a:pt x="108714" y="63345"/>
                  <a:pt x="198249" y="-28095"/>
                  <a:pt x="472569" y="8100"/>
                </a:cubicBezTo>
                <a:cubicBezTo>
                  <a:pt x="746889" y="44295"/>
                  <a:pt x="1434594" y="189075"/>
                  <a:pt x="1684149" y="373860"/>
                </a:cubicBezTo>
                <a:cubicBezTo>
                  <a:pt x="1933704" y="558645"/>
                  <a:pt x="1951801" y="837727"/>
                  <a:pt x="1969899" y="111681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245FAE94-E637-4A9C-8FEE-94BD3E8F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821" y="4988852"/>
            <a:ext cx="1908212" cy="1020921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Power source, computer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plug, battery module</a:t>
            </a:r>
            <a:endParaRPr lang="en-US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990178-B67C-4EF1-B663-1F193B18B5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05" y="3835636"/>
            <a:ext cx="2378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31640" y="415978"/>
            <a:ext cx="619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Wi-Fi module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Working with tablets and smartphones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801" y="1481279"/>
            <a:ext cx="8196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the modules as demonstrated in the picture.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WiFi-201 indicator lights will flash for about 40 seconds.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Wait until the LED turns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the Wi-Fi settings in your system and select the NeuLog network, which matches the Wi-Fi module ID found on the back of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WIFI-202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module (NeuLog1334 for example).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the WEB browser and surf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wifi201.com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website.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get the same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NeuLog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Main screen and you can work the same as previously.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http://neulog.com/portals/3/Images/NewFolder/icons_pic/WiFi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3"/>
          <a:stretch/>
        </p:blipFill>
        <p:spPr bwMode="auto">
          <a:xfrm>
            <a:off x="5781987" y="523699"/>
            <a:ext cx="604361" cy="369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A2F4BE8E-471B-45F2-9485-BD62AB5F2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151" y="5062975"/>
            <a:ext cx="1908212" cy="1020921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Power source, computer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plug, battery module</a:t>
            </a:r>
            <a:endParaRPr lang="en-US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5EC9952-2592-48FE-8D83-8C6756A0014F}"/>
              </a:ext>
            </a:extLst>
          </p:cNvPr>
          <p:cNvSpPr/>
          <p:nvPr/>
        </p:nvSpPr>
        <p:spPr>
          <a:xfrm>
            <a:off x="3204925" y="4288990"/>
            <a:ext cx="1367075" cy="769175"/>
          </a:xfrm>
          <a:custGeom>
            <a:avLst/>
            <a:gdLst>
              <a:gd name="connsiteX0" fmla="*/ 49659 w 1969899"/>
              <a:gd name="connsiteY0" fmla="*/ 568170 h 1116810"/>
              <a:gd name="connsiteX1" fmla="*/ 38229 w 1969899"/>
              <a:gd name="connsiteY1" fmla="*/ 156690 h 1116810"/>
              <a:gd name="connsiteX2" fmla="*/ 472569 w 1969899"/>
              <a:gd name="connsiteY2" fmla="*/ 8100 h 1116810"/>
              <a:gd name="connsiteX3" fmla="*/ 1684149 w 1969899"/>
              <a:gd name="connsiteY3" fmla="*/ 373860 h 1116810"/>
              <a:gd name="connsiteX4" fmla="*/ 1969899 w 1969899"/>
              <a:gd name="connsiteY4" fmla="*/ 1116810 h 11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99" h="1116810">
                <a:moveTo>
                  <a:pt x="49659" y="568170"/>
                </a:moveTo>
                <a:cubicBezTo>
                  <a:pt x="8701" y="409102"/>
                  <a:pt x="-32256" y="250035"/>
                  <a:pt x="38229" y="156690"/>
                </a:cubicBezTo>
                <a:cubicBezTo>
                  <a:pt x="108714" y="63345"/>
                  <a:pt x="198249" y="-28095"/>
                  <a:pt x="472569" y="8100"/>
                </a:cubicBezTo>
                <a:cubicBezTo>
                  <a:pt x="746889" y="44295"/>
                  <a:pt x="1434594" y="189075"/>
                  <a:pt x="1684149" y="373860"/>
                </a:cubicBezTo>
                <a:cubicBezTo>
                  <a:pt x="1933704" y="558645"/>
                  <a:pt x="1951801" y="837727"/>
                  <a:pt x="1969899" y="111681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9B527A-F5FE-451B-B7E1-4427F722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9" y="4612236"/>
            <a:ext cx="1617257" cy="19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65C84-4559-43C4-A3ED-DD09A4E53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6" y="4612236"/>
            <a:ext cx="1547620" cy="192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BAE5A0-7481-4B5F-B5AE-3EA277E8DF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99690"/>
            <a:ext cx="2378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5576" y="1988840"/>
            <a:ext cx="799288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sensors may be plugged to one another for more complex experiments with almost no limitation on the composition and number of sensors in the chain.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NeuLog has over 60 different sensors.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sensors perform as two or even three sensors, and changing the sensor’s function is done by a simple click.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E314C-0A3F-49F2-8FA5-723EC924A191}"/>
              </a:ext>
            </a:extLst>
          </p:cNvPr>
          <p:cNvSpPr/>
          <p:nvPr/>
        </p:nvSpPr>
        <p:spPr>
          <a:xfrm>
            <a:off x="2071475" y="908720"/>
            <a:ext cx="5001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Rounded MT Bold" panose="020F0704030504030204" pitchFamily="34" charset="0"/>
              </a:rPr>
              <a:t>NeuLog Logger sensors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51271" y="565903"/>
            <a:ext cx="3381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Wi-Fi module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Viewer Mode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534" y="1581256"/>
            <a:ext cx="819693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first one who surf to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WIFI-202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network and to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wifi201.com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becomes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He can run the experiments.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All the other users who afterwards surf to the same network and site, become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Viewers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They can see everything that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is doing but cannot participate. In this way a teacher can demonstrate an experiment to all the class students.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After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saves the experiment,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viewers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can load the file to their tablets.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http://neulog.com/portals/3/Images/NewFolder/icons_pic/WiFi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3"/>
          <a:stretch/>
        </p:blipFill>
        <p:spPr bwMode="auto">
          <a:xfrm>
            <a:off x="5530906" y="648310"/>
            <a:ext cx="604361" cy="369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FA893A59-D81B-4D28-A018-2A2C3FF04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151" y="5062975"/>
            <a:ext cx="1908212" cy="1020921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Power source, computer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plug, battery module</a:t>
            </a:r>
            <a:endParaRPr lang="en-US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8ADE135A-0A58-4F94-987F-2D3DEA05FEED}"/>
              </a:ext>
            </a:extLst>
          </p:cNvPr>
          <p:cNvSpPr/>
          <p:nvPr/>
        </p:nvSpPr>
        <p:spPr>
          <a:xfrm>
            <a:off x="3204925" y="4288990"/>
            <a:ext cx="1367075" cy="769175"/>
          </a:xfrm>
          <a:custGeom>
            <a:avLst/>
            <a:gdLst>
              <a:gd name="connsiteX0" fmla="*/ 49659 w 1969899"/>
              <a:gd name="connsiteY0" fmla="*/ 568170 h 1116810"/>
              <a:gd name="connsiteX1" fmla="*/ 38229 w 1969899"/>
              <a:gd name="connsiteY1" fmla="*/ 156690 h 1116810"/>
              <a:gd name="connsiteX2" fmla="*/ 472569 w 1969899"/>
              <a:gd name="connsiteY2" fmla="*/ 8100 h 1116810"/>
              <a:gd name="connsiteX3" fmla="*/ 1684149 w 1969899"/>
              <a:gd name="connsiteY3" fmla="*/ 373860 h 1116810"/>
              <a:gd name="connsiteX4" fmla="*/ 1969899 w 1969899"/>
              <a:gd name="connsiteY4" fmla="*/ 1116810 h 11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99" h="1116810">
                <a:moveTo>
                  <a:pt x="49659" y="568170"/>
                </a:moveTo>
                <a:cubicBezTo>
                  <a:pt x="8701" y="409102"/>
                  <a:pt x="-32256" y="250035"/>
                  <a:pt x="38229" y="156690"/>
                </a:cubicBezTo>
                <a:cubicBezTo>
                  <a:pt x="108714" y="63345"/>
                  <a:pt x="198249" y="-28095"/>
                  <a:pt x="472569" y="8100"/>
                </a:cubicBezTo>
                <a:cubicBezTo>
                  <a:pt x="746889" y="44295"/>
                  <a:pt x="1434594" y="189075"/>
                  <a:pt x="1684149" y="373860"/>
                </a:cubicBezTo>
                <a:cubicBezTo>
                  <a:pt x="1933704" y="558645"/>
                  <a:pt x="1951801" y="837727"/>
                  <a:pt x="1969899" y="111681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B96FD3-7A75-4F2D-8683-1F90E689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9" y="4612236"/>
            <a:ext cx="1617257" cy="192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39F7E-1563-487B-AE52-57B8B9A78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6" y="4612236"/>
            <a:ext cx="1547620" cy="192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05088E-77BD-42F3-ADE0-D13858AEEF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99690"/>
            <a:ext cx="2378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63688" y="548762"/>
            <a:ext cx="504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VIEW-101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Graphic display module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853" y="1620636"/>
            <a:ext cx="85142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VIEW-101 module is used for running experiments without a PC.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displays the sensor's measurements in digital and graphical forms.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Automatic recognition of sensors: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the viewer to the sensors.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connect the battery module.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both sensors are found click on the      button.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the sensor towards the light source or make some sounds.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660" y="3124222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B45089B-718E-43A4-A4D8-A3575709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96" y="4922139"/>
            <a:ext cx="1908212" cy="973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Any chain of sensors 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A66870C-1D15-43C2-AD12-954DE022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365" y="5046582"/>
            <a:ext cx="392430" cy="650004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</a:t>
            </a:r>
            <a:endParaRPr lang="en-US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CBF121-7F85-4D33-8407-9B9CC60EE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609570" y="4350637"/>
            <a:ext cx="191516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E1EB3-E447-4635-83AC-5DF38BC1E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20" y="4447675"/>
            <a:ext cx="3286125" cy="19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55617" y="485073"/>
            <a:ext cx="504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VIEW-101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Graphic display module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5166" y="1623954"/>
            <a:ext cx="72964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VIEW-101 module uses preset experiment parameters for easy initiation.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Run experiment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icon         to start the measurement.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Zoom fit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icon        to see the graph at full screen.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Erase the graph by clicking 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icon       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the parameters by clicking on the experiment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icon         (experiment duration and sampling rate).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sensor's module box to change the sensor's range.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 an experiment again.</a:t>
            </a:r>
          </a:p>
          <a:p>
            <a:pPr lvl="1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Five sensors can be viewed at the same time.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Imagen 10">
            <a:extLst>
              <a:ext uri="{FF2B5EF4-FFF2-40B4-BE49-F238E27FC236}">
                <a16:creationId xmlns:a16="http://schemas.microsoft.com/office/drawing/2014/main" id="{2451908B-8244-4E0B-97D7-7DE488065F9F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707" y="2306935"/>
            <a:ext cx="504056" cy="39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881">
            <a:extLst>
              <a:ext uri="{FF2B5EF4-FFF2-40B4-BE49-F238E27FC236}">
                <a16:creationId xmlns:a16="http://schemas.microsoft.com/office/drawing/2014/main" id="{AC91EC9F-750B-40A3-B7A6-F8E4E7E54A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677" y="2924944"/>
            <a:ext cx="447675" cy="40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6">
            <a:extLst>
              <a:ext uri="{FF2B5EF4-FFF2-40B4-BE49-F238E27FC236}">
                <a16:creationId xmlns:a16="http://schemas.microsoft.com/office/drawing/2014/main" id="{4226D116-35A1-4C71-A884-EAE353F4F2DF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384" y="3556238"/>
            <a:ext cx="449693" cy="4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883" descr="experiment setup icon">
            <a:extLst>
              <a:ext uri="{FF2B5EF4-FFF2-40B4-BE49-F238E27FC236}">
                <a16:creationId xmlns:a16="http://schemas.microsoft.com/office/drawing/2014/main" id="{D3B5735E-2A37-4DCF-9D04-0DFC868D540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085" y="4274915"/>
            <a:ext cx="504056" cy="404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862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23728" y="29075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VIEW-200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Digital display module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192" y="1273167"/>
            <a:ext cx="8077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Digital display module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VIEW-200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enables viewing the current measured values of the connected sensors in Off-line mode.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module enables viewing one sensor at a time, but to browse from one module to another.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the sensors to the viewer.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 the battery module.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VIEW-200 automatically searches for the connected sensors and digitally displays one of them.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Wait until the viewer finds the sensor.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change the displayed sensor’s value (light instead of sound for instance), click on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viewer’s blue pushbutton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50FE2108-4B8C-4CBF-938B-2DCA5DCC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00" y="4912133"/>
            <a:ext cx="1908212" cy="973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Any chain of sensors 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E3F0B79-E9EC-4304-820E-0329A473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298" y="5086241"/>
            <a:ext cx="392430" cy="650004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</a:t>
            </a:r>
            <a:endParaRPr lang="en-US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5EAB2F-A49E-4371-AE88-718ABCDD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1242858" y="4476463"/>
            <a:ext cx="191516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ED40D-F7FC-46EF-B528-17E407151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0" y="4460518"/>
            <a:ext cx="1716164" cy="208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182F7B-D017-4892-A55C-18AA3774C8BF}"/>
              </a:ext>
            </a:extLst>
          </p:cNvPr>
          <p:cNvSpPr/>
          <p:nvPr/>
        </p:nvSpPr>
        <p:spPr>
          <a:xfrm>
            <a:off x="4906370" y="5993020"/>
            <a:ext cx="1224136" cy="5412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Pushbutton</a:t>
            </a:r>
            <a:endParaRPr lang="he-I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3F94CF-DA6E-40F7-8622-65790D700CFB}"/>
              </a:ext>
            </a:extLst>
          </p:cNvPr>
          <p:cNvCxnSpPr>
            <a:cxnSpLocks/>
          </p:cNvCxnSpPr>
          <p:nvPr/>
        </p:nvCxnSpPr>
        <p:spPr>
          <a:xfrm flipH="1" flipV="1">
            <a:off x="4064435" y="6021288"/>
            <a:ext cx="1080000" cy="912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8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2195A8-7B41-4E17-8DA2-04E7252F0953}"/>
              </a:ext>
            </a:extLst>
          </p:cNvPr>
          <p:cNvGrpSpPr/>
          <p:nvPr/>
        </p:nvGrpSpPr>
        <p:grpSpPr>
          <a:xfrm>
            <a:off x="1443415" y="2267341"/>
            <a:ext cx="6224929" cy="3753947"/>
            <a:chOff x="2103316" y="1490092"/>
            <a:chExt cx="8299906" cy="45412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6DD659-D157-4587-8FF6-E73F57F05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316" y="1490092"/>
              <a:ext cx="8299906" cy="38476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F96843-9DBF-4870-97C2-F5AC72AD3D2E}"/>
                </a:ext>
              </a:extLst>
            </p:cNvPr>
            <p:cNvSpPr txBox="1"/>
            <p:nvPr/>
          </p:nvSpPr>
          <p:spPr>
            <a:xfrm>
              <a:off x="7647110" y="4324494"/>
              <a:ext cx="2279047" cy="6329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 sensor configuration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4FC3F-AEA1-4AB8-8862-94F2DFD80997}"/>
                </a:ext>
              </a:extLst>
            </p:cNvPr>
            <p:cNvSpPr txBox="1"/>
            <p:nvPr/>
          </p:nvSpPr>
          <p:spPr>
            <a:xfrm>
              <a:off x="4518656" y="4324494"/>
              <a:ext cx="2784309" cy="11541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Bluetooth / USB /</a:t>
              </a:r>
            </a:p>
            <a:p>
              <a:pPr algn="ctr" rtl="0"/>
              <a:r>
                <a:rPr lang="he-I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battery</a:t>
              </a:r>
              <a:r>
                <a:rPr lang="he-IL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2300mAh</a:t>
              </a:r>
              <a:endParaRPr lang="he-I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Wire or wireless connection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F8DA91-3DC0-4CEF-8DD9-0188BBB821DA}"/>
                </a:ext>
              </a:extLst>
            </p:cNvPr>
            <p:cNvSpPr txBox="1"/>
            <p:nvPr/>
          </p:nvSpPr>
          <p:spPr>
            <a:xfrm>
              <a:off x="2321179" y="5137721"/>
              <a:ext cx="2565776" cy="8935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PC, MAC, </a:t>
              </a:r>
            </a:p>
            <a:p>
              <a:pPr algn="ctr" rtl="0"/>
              <a:r>
                <a:rPr lang="en-US" sz="1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iPAD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 Tablet,</a:t>
              </a:r>
            </a:p>
            <a:p>
              <a:pPr algn="ctr" rtl="0"/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Smartphone</a:t>
              </a:r>
            </a:p>
          </p:txBody>
        </p:sp>
      </p:grpSp>
      <p:pic>
        <p:nvPicPr>
          <p:cNvPr id="13" name="Picture 12" descr="Description: Neulogo.png">
            <a:extLst>
              <a:ext uri="{FF2B5EF4-FFF2-40B4-BE49-F238E27FC236}">
                <a16:creationId xmlns:a16="http://schemas.microsoft.com/office/drawing/2014/main" id="{ADCB4001-FD85-49E7-AD89-08B38D5057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4483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F355F5-69F9-4FB2-B6C2-0D78B7CAE163}"/>
              </a:ext>
            </a:extLst>
          </p:cNvPr>
          <p:cNvSpPr txBox="1"/>
          <p:nvPr/>
        </p:nvSpPr>
        <p:spPr>
          <a:xfrm>
            <a:off x="3121849" y="970351"/>
            <a:ext cx="29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471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1703093" y="3110381"/>
            <a:ext cx="1512168" cy="12200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4364641" y="3799322"/>
            <a:ext cx="25695" cy="690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5437081" y="3178042"/>
            <a:ext cx="1727270" cy="1237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B135C9D-C1B1-49A7-B7D5-A5ADD2D08C31}"/>
              </a:ext>
            </a:extLst>
          </p:cNvPr>
          <p:cNvSpPr/>
          <p:nvPr/>
        </p:nvSpPr>
        <p:spPr>
          <a:xfrm>
            <a:off x="3171343" y="1418039"/>
            <a:ext cx="2437986" cy="2376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00B0F0"/>
                </a:solidFill>
              </a:ln>
              <a:noFill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0487AE-A2E2-4AFB-A419-1554D131A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07" y="1637224"/>
            <a:ext cx="2894025" cy="2298558"/>
          </a:xfrm>
          <a:prstGeom prst="rect">
            <a:avLst/>
          </a:prstGeom>
        </p:spPr>
      </p:pic>
      <p:pic>
        <p:nvPicPr>
          <p:cNvPr id="1026" name="Picture 2" descr="http://neulog.com/portals/3/Images/NewFolder/webpic/module_m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5" y="4887471"/>
            <a:ext cx="2622833" cy="16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1656" y="441736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PC or Mac</a:t>
            </a:r>
          </a:p>
        </p:txBody>
      </p:sp>
      <p:pic>
        <p:nvPicPr>
          <p:cNvPr id="15" name="Picture 14" descr="Description: Neu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D8158B-3052-47F8-9782-FA7AFD1F7471}"/>
              </a:ext>
            </a:extLst>
          </p:cNvPr>
          <p:cNvSpPr txBox="1"/>
          <p:nvPr/>
        </p:nvSpPr>
        <p:spPr>
          <a:xfrm>
            <a:off x="3457552" y="4473717"/>
            <a:ext cx="2021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or Smartphone</a:t>
            </a:r>
            <a:endParaRPr lang="he-I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7CF2E0-2B6A-4FC5-9FB2-5CA31B166052}"/>
              </a:ext>
            </a:extLst>
          </p:cNvPr>
          <p:cNvSpPr txBox="1"/>
          <p:nvPr/>
        </p:nvSpPr>
        <p:spPr>
          <a:xfrm>
            <a:off x="6156176" y="4473716"/>
            <a:ext cx="229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or Digital viewer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D4CDF-ABF5-4405-B26C-72DC0A2C1358}"/>
              </a:ext>
            </a:extLst>
          </p:cNvPr>
          <p:cNvSpPr txBox="1"/>
          <p:nvPr/>
        </p:nvSpPr>
        <p:spPr>
          <a:xfrm>
            <a:off x="2903333" y="505879"/>
            <a:ext cx="3030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Device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1A1CD-93EA-4A8F-8919-30CD0402B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18" y="4725144"/>
            <a:ext cx="2378321" cy="244827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B7F0BAC-C1D8-4A88-ADF6-846BA7CCA40F}"/>
              </a:ext>
            </a:extLst>
          </p:cNvPr>
          <p:cNvGrpSpPr/>
          <p:nvPr/>
        </p:nvGrpSpPr>
        <p:grpSpPr>
          <a:xfrm>
            <a:off x="5686257" y="4922573"/>
            <a:ext cx="3234055" cy="1236345"/>
            <a:chOff x="0" y="0"/>
            <a:chExt cx="3234055" cy="123634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27505D7-1443-4EB1-8767-3B87393B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275" y="9525"/>
              <a:ext cx="1033780" cy="12268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0F4C353-1878-4F5F-9E08-7C282D10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43125" cy="123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9323" y="1340768"/>
            <a:ext cx="878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use the following logger sensors for the demonstration:</a:t>
            </a:r>
            <a:endParaRPr lang="en-US" dirty="0"/>
          </a:p>
        </p:txBody>
      </p:sp>
      <p:pic>
        <p:nvPicPr>
          <p:cNvPr id="2056" name="Picture 8" descr="C:\Users\einat\Dropbox\Sensor large photos 111213\NUL-204 L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r="32227" b="39620"/>
          <a:stretch/>
        </p:blipFill>
        <p:spPr bwMode="auto">
          <a:xfrm>
            <a:off x="1835696" y="2564904"/>
            <a:ext cx="250498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inat\Dropbox\Sensor large photos 111213\NUL-212 Soun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0" t="4231" r="31453" b="41104"/>
          <a:stretch/>
        </p:blipFill>
        <p:spPr bwMode="auto">
          <a:xfrm>
            <a:off x="4616755" y="2840919"/>
            <a:ext cx="2508817" cy="30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67903" y="3687415"/>
            <a:ext cx="135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BLT-202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7220" y="368741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USB-200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8948" y="3687415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WIFI-202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4764" y="6197050"/>
            <a:ext cx="158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VIEW-200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3338" y="6149735"/>
            <a:ext cx="158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VIEW-101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321" y="6207695"/>
            <a:ext cx="139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BAT-202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DEBF3-8FC6-48EF-B8A6-98A69DF75C86}"/>
              </a:ext>
            </a:extLst>
          </p:cNvPr>
          <p:cNvSpPr txBox="1"/>
          <p:nvPr/>
        </p:nvSpPr>
        <p:spPr>
          <a:xfrm>
            <a:off x="395536" y="1000778"/>
            <a:ext cx="858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also use the following modules for the demonstration: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8C4A9-F6A0-4F15-9705-C8BF1C2B7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49648"/>
            <a:ext cx="1581138" cy="1923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6B25E5-ADD4-46C8-86DC-F15AD66F3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27" y="1742076"/>
            <a:ext cx="1617257" cy="192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54F9BA-CD1B-4458-8D96-5732A7FB3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22" y="4309128"/>
            <a:ext cx="2878302" cy="16877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A76B06-5266-44AC-BB93-2231026BD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82648"/>
            <a:ext cx="1615498" cy="192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CA8CFD-8544-4B6B-A99D-083AD419A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4338"/>
            <a:ext cx="1622249" cy="1922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DEB6B0-063D-4E67-BEB1-D7B9DE5631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18069"/>
            <a:ext cx="1640984" cy="19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67476" y="693214"/>
            <a:ext cx="504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Rounded MT Bold" panose="020F0704030504030204" pitchFamily="34" charset="0"/>
              </a:rPr>
              <a:t>Logger sensor with PC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2864" y="1498556"/>
            <a:ext cx="7296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sensors to the USB-200.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 the USB-200 to the PC USB socket.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 the NeuLog software.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 descr="C:\Users\einat\Dropbox\Sensor large photos 111213\USB-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5" t="8384" r="33221" b="39630"/>
          <a:stretch/>
        </p:blipFill>
        <p:spPr bwMode="auto">
          <a:xfrm>
            <a:off x="3846136" y="4445277"/>
            <a:ext cx="1830214" cy="22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83107" y="4847994"/>
            <a:ext cx="1908212" cy="973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Any chain of sensors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75856" y="5009728"/>
            <a:ext cx="432048" cy="650004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</a:t>
            </a:r>
            <a:endParaRPr lang="en-US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29632" y="3879655"/>
            <a:ext cx="1969899" cy="1116810"/>
          </a:xfrm>
          <a:custGeom>
            <a:avLst/>
            <a:gdLst>
              <a:gd name="connsiteX0" fmla="*/ 49659 w 1969899"/>
              <a:gd name="connsiteY0" fmla="*/ 568170 h 1116810"/>
              <a:gd name="connsiteX1" fmla="*/ 38229 w 1969899"/>
              <a:gd name="connsiteY1" fmla="*/ 156690 h 1116810"/>
              <a:gd name="connsiteX2" fmla="*/ 472569 w 1969899"/>
              <a:gd name="connsiteY2" fmla="*/ 8100 h 1116810"/>
              <a:gd name="connsiteX3" fmla="*/ 1684149 w 1969899"/>
              <a:gd name="connsiteY3" fmla="*/ 373860 h 1116810"/>
              <a:gd name="connsiteX4" fmla="*/ 1969899 w 1969899"/>
              <a:gd name="connsiteY4" fmla="*/ 1116810 h 11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99" h="1116810">
                <a:moveTo>
                  <a:pt x="49659" y="568170"/>
                </a:moveTo>
                <a:cubicBezTo>
                  <a:pt x="8701" y="409102"/>
                  <a:pt x="-32256" y="250035"/>
                  <a:pt x="38229" y="156690"/>
                </a:cubicBezTo>
                <a:cubicBezTo>
                  <a:pt x="108714" y="63345"/>
                  <a:pt x="198249" y="-28095"/>
                  <a:pt x="472569" y="8100"/>
                </a:cubicBezTo>
                <a:cubicBezTo>
                  <a:pt x="746889" y="44295"/>
                  <a:pt x="1434594" y="189075"/>
                  <a:pt x="1684149" y="373860"/>
                </a:cubicBezTo>
                <a:cubicBezTo>
                  <a:pt x="1933704" y="558645"/>
                  <a:pt x="1951801" y="837727"/>
                  <a:pt x="1969899" y="111681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845425" y="4962898"/>
            <a:ext cx="1908212" cy="52540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Computer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980" y="2699990"/>
            <a:ext cx="1077303" cy="10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39752" y="33577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Opening screen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134281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NeuLog software is browser based.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why NeuLog has a single software for all computer platforms, including tablets and smartphones.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this screen the software displays the sensors' samples every one second on the accumulated graphs and on the sensors' pictures.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334742"/>
            <a:ext cx="5328592" cy="33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u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0" y="46671"/>
            <a:ext cx="2435682" cy="5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31657" y="350839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Arial Rounded MT Bold" panose="020F0704030504030204" pitchFamily="34" charset="0"/>
              </a:rPr>
              <a:t>NeuLog Software</a:t>
            </a:r>
          </a:p>
          <a:p>
            <a:pPr lvl="0" algn="ctr"/>
            <a:r>
              <a:rPr lang="en-US" sz="2400" b="1" dirty="0">
                <a:latin typeface="Arial Rounded MT Bold" panose="020F0704030504030204" pitchFamily="34" charset="0"/>
              </a:rPr>
              <a:t>Changing sensors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1412776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Disconnect the sound sensor.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will automatically be identified by the software.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Direct the sensor to the lamp and to the ground.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80928"/>
            <a:ext cx="5760000" cy="35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10526</TotalTime>
  <Words>2057</Words>
  <Application>Microsoft Office PowerPoint</Application>
  <PresentationFormat>On-screen Show (4:3)</PresentationFormat>
  <Paragraphs>237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Rounded MT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Einat Laudon</dc:creator>
  <cp:lastModifiedBy>Pnina Strikowski</cp:lastModifiedBy>
  <cp:revision>128</cp:revision>
  <cp:lastPrinted>2017-09-06T10:31:41Z</cp:lastPrinted>
  <dcterms:created xsi:type="dcterms:W3CDTF">2014-03-04T15:26:10Z</dcterms:created>
  <dcterms:modified xsi:type="dcterms:W3CDTF">2021-04-18T07:14:02Z</dcterms:modified>
</cp:coreProperties>
</file>